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3">
  <p:sldMasterIdLst>
    <p:sldMasterId id="2147483889" r:id="rId1"/>
  </p:sldMasterIdLst>
  <p:notesMasterIdLst>
    <p:notesMasterId r:id="rId15"/>
  </p:notesMasterIdLst>
  <p:handoutMasterIdLst>
    <p:handoutMasterId r:id="rId16"/>
  </p:handoutMasterIdLst>
  <p:sldIdLst>
    <p:sldId id="1349" r:id="rId2"/>
    <p:sldId id="1381" r:id="rId3"/>
    <p:sldId id="1384" r:id="rId4"/>
    <p:sldId id="1378" r:id="rId5"/>
    <p:sldId id="1362" r:id="rId6"/>
    <p:sldId id="1363" r:id="rId7"/>
    <p:sldId id="1364" r:id="rId8"/>
    <p:sldId id="1392" r:id="rId9"/>
    <p:sldId id="1366" r:id="rId10"/>
    <p:sldId id="1379" r:id="rId11"/>
    <p:sldId id="1393" r:id="rId12"/>
    <p:sldId id="1394" r:id="rId13"/>
    <p:sldId id="1396" r:id="rId14"/>
  </p:sldIdLst>
  <p:sldSz cx="12599988" cy="8640763"/>
  <p:notesSz cx="6724650" cy="987425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119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79191" algn="l" rtl="0" fontAlgn="base">
      <a:spcBef>
        <a:spcPct val="0"/>
      </a:spcBef>
      <a:spcAft>
        <a:spcPct val="0"/>
      </a:spcAft>
      <a:defRPr sz="2119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58383" algn="l" rtl="0" fontAlgn="base">
      <a:spcBef>
        <a:spcPct val="0"/>
      </a:spcBef>
      <a:spcAft>
        <a:spcPct val="0"/>
      </a:spcAft>
      <a:defRPr sz="2119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437574" algn="l" rtl="0" fontAlgn="base">
      <a:spcBef>
        <a:spcPct val="0"/>
      </a:spcBef>
      <a:spcAft>
        <a:spcPct val="0"/>
      </a:spcAft>
      <a:defRPr sz="2119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916765" algn="l" rtl="0" fontAlgn="base">
      <a:spcBef>
        <a:spcPct val="0"/>
      </a:spcBef>
      <a:spcAft>
        <a:spcPct val="0"/>
      </a:spcAft>
      <a:defRPr sz="2119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395957" algn="l" defTabSz="958383" rtl="0" eaLnBrk="1" latinLnBrk="0" hangingPunct="1">
      <a:defRPr sz="2119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875148" algn="l" defTabSz="958383" rtl="0" eaLnBrk="1" latinLnBrk="0" hangingPunct="1">
      <a:defRPr sz="2119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354339" algn="l" defTabSz="958383" rtl="0" eaLnBrk="1" latinLnBrk="0" hangingPunct="1">
      <a:defRPr sz="2119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833531" algn="l" defTabSz="958383" rtl="0" eaLnBrk="1" latinLnBrk="0" hangingPunct="1">
      <a:defRPr sz="2119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990" userDrawn="1">
          <p15:clr>
            <a:srgbClr val="A4A3A4"/>
          </p15:clr>
        </p15:guide>
        <p15:guide id="2" orient="horz" pos="1133" userDrawn="1">
          <p15:clr>
            <a:srgbClr val="A4A3A4"/>
          </p15:clr>
        </p15:guide>
        <p15:guide id="3" orient="horz" pos="4848" userDrawn="1">
          <p15:clr>
            <a:srgbClr val="A4A3A4"/>
          </p15:clr>
        </p15:guide>
        <p15:guide id="4" orient="horz" pos="436" userDrawn="1">
          <p15:clr>
            <a:srgbClr val="A4A3A4"/>
          </p15:clr>
        </p15:guide>
        <p15:guide id="5" orient="horz" pos="669" userDrawn="1">
          <p15:clr>
            <a:srgbClr val="A4A3A4"/>
          </p15:clr>
        </p15:guide>
        <p15:guide id="6" orient="horz" pos="1829" userDrawn="1">
          <p15:clr>
            <a:srgbClr val="A4A3A4"/>
          </p15:clr>
        </p15:guide>
        <p15:guide id="7" pos="229" userDrawn="1">
          <p15:clr>
            <a:srgbClr val="A4A3A4"/>
          </p15:clr>
        </p15:guide>
        <p15:guide id="8" pos="4673" userDrawn="1">
          <p15:clr>
            <a:srgbClr val="A4A3A4"/>
          </p15:clr>
        </p15:guide>
        <p15:guide id="9" pos="1626" userDrawn="1">
          <p15:clr>
            <a:srgbClr val="A4A3A4"/>
          </p15:clr>
        </p15:guide>
        <p15:guide id="10" pos="2799" userDrawn="1">
          <p15:clr>
            <a:srgbClr val="A4A3A4"/>
          </p15:clr>
        </p15:guide>
        <p15:guide id="11" pos="7720" userDrawn="1">
          <p15:clr>
            <a:srgbClr val="A4A3A4"/>
          </p15:clr>
        </p15:guide>
        <p15:guide id="12" pos="454" userDrawn="1">
          <p15:clr>
            <a:srgbClr val="A4A3A4"/>
          </p15:clr>
        </p15:guide>
        <p15:guide id="13" pos="929" userDrawn="1">
          <p15:clr>
            <a:srgbClr val="A4A3A4"/>
          </p15:clr>
        </p15:guide>
        <p15:guide id="14" pos="467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0">
          <p15:clr>
            <a:srgbClr val="A4A3A4"/>
          </p15:clr>
        </p15:guide>
        <p15:guide id="2" pos="2117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Lvova" initials="AL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4E79"/>
    <a:srgbClr val="E7F5FE"/>
    <a:srgbClr val="00A1DE"/>
    <a:srgbClr val="FCD7B9"/>
    <a:srgbClr val="3C8A2E"/>
    <a:srgbClr val="72C7E7"/>
    <a:srgbClr val="F5750B"/>
    <a:srgbClr val="FFFFFF"/>
    <a:srgbClr val="0070C0"/>
    <a:srgbClr val="5757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000" autoAdjust="0"/>
    <p:restoredTop sz="87209" autoAdjust="0"/>
  </p:normalViewPr>
  <p:slideViewPr>
    <p:cSldViewPr snapToGrid="0" showGuides="1">
      <p:cViewPr varScale="1">
        <p:scale>
          <a:sx n="65" d="100"/>
          <a:sy n="65" d="100"/>
        </p:scale>
        <p:origin x="1176" y="78"/>
      </p:cViewPr>
      <p:guideLst>
        <p:guide orient="horz" pos="2990"/>
        <p:guide orient="horz" pos="1133"/>
        <p:guide orient="horz" pos="4848"/>
        <p:guide orient="horz" pos="436"/>
        <p:guide orient="horz" pos="669"/>
        <p:guide orient="horz" pos="1829"/>
        <p:guide pos="229"/>
        <p:guide pos="4673"/>
        <p:guide pos="1626"/>
        <p:guide pos="2799"/>
        <p:guide pos="7720"/>
        <p:guide pos="454"/>
        <p:guide pos="929"/>
        <p:guide pos="467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 snapToGrid="0" showGuides="1">
      <p:cViewPr varScale="1">
        <p:scale>
          <a:sx n="53" d="100"/>
          <a:sy n="53" d="100"/>
        </p:scale>
        <p:origin x="-2580" y="-90"/>
      </p:cViewPr>
      <p:guideLst>
        <p:guide orient="horz" pos="3110"/>
        <p:guide pos="2117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1" y="0"/>
            <a:ext cx="2914944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2184" tIns="31094" rIns="62184" bIns="31094" numCol="1" anchor="t" anchorCtr="0" compatLnSpc="1">
            <a:prstTxWarp prst="textNoShape">
              <a:avLst/>
            </a:prstTxWarp>
          </a:bodyPr>
          <a:lstStyle>
            <a:lvl1pPr defTabSz="622397">
              <a:defRPr sz="8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 bwMode="auto">
          <a:xfrm>
            <a:off x="3809707" y="0"/>
            <a:ext cx="2913396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2184" tIns="31094" rIns="62184" bIns="31094" numCol="1" anchor="t" anchorCtr="0" compatLnSpc="1">
            <a:prstTxWarp prst="textNoShape">
              <a:avLst/>
            </a:prstTxWarp>
          </a:bodyPr>
          <a:lstStyle>
            <a:lvl1pPr algn="r" defTabSz="622397">
              <a:defRPr sz="800"/>
            </a:lvl1pPr>
          </a:lstStyle>
          <a:p>
            <a:fld id="{42B58284-BD55-477D-829B-0D8B66B41141}" type="datetimeFigureOut">
              <a:rPr lang="en-US"/>
              <a:pPr/>
              <a:t>7/4/2016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 bwMode="auto">
          <a:xfrm>
            <a:off x="1" y="9378975"/>
            <a:ext cx="2914944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2184" tIns="31094" rIns="62184" bIns="31094" numCol="1" anchor="b" anchorCtr="0" compatLnSpc="1">
            <a:prstTxWarp prst="textNoShape">
              <a:avLst/>
            </a:prstTxWarp>
          </a:bodyPr>
          <a:lstStyle>
            <a:lvl1pPr defTabSz="622397">
              <a:defRPr sz="8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 bwMode="auto">
          <a:xfrm>
            <a:off x="3809707" y="9378975"/>
            <a:ext cx="2913396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2184" tIns="31094" rIns="62184" bIns="31094" numCol="1" anchor="b" anchorCtr="0" compatLnSpc="1">
            <a:prstTxWarp prst="textNoShape">
              <a:avLst/>
            </a:prstTxWarp>
          </a:bodyPr>
          <a:lstStyle>
            <a:lvl1pPr algn="r" defTabSz="622397">
              <a:defRPr sz="800"/>
            </a:lvl1pPr>
          </a:lstStyle>
          <a:p>
            <a:fld id="{B000AF5B-B840-4C36-ABEB-C07F7C1C287A}" type="slidenum">
              <a:rPr lang="en-GB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90745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1" y="0"/>
            <a:ext cx="2914944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805" tIns="47403" rIns="94805" bIns="47403" numCol="1" anchor="t" anchorCtr="0" compatLnSpc="1">
            <a:prstTxWarp prst="textNoShape">
              <a:avLst/>
            </a:prstTxWarp>
          </a:bodyPr>
          <a:lstStyle>
            <a:lvl1pPr defTabSz="622397">
              <a:defRPr sz="1100">
                <a:latin typeface="Calibri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 bwMode="auto">
          <a:xfrm>
            <a:off x="3809707" y="0"/>
            <a:ext cx="2913396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805" tIns="47403" rIns="94805" bIns="47403" numCol="1" anchor="t" anchorCtr="0" compatLnSpc="1">
            <a:prstTxWarp prst="textNoShape">
              <a:avLst/>
            </a:prstTxWarp>
          </a:bodyPr>
          <a:lstStyle>
            <a:lvl1pPr algn="r" defTabSz="622397">
              <a:defRPr sz="1100">
                <a:latin typeface="Calibri" pitchFamily="34" charset="0"/>
              </a:defRPr>
            </a:lvl1pPr>
          </a:lstStyle>
          <a:p>
            <a:fld id="{660D0E8B-676B-4AF2-96B6-20F8C726C38A}" type="datetimeFigureOut">
              <a:rPr lang="en-US"/>
              <a:pPr/>
              <a:t>7/4/2016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63575" y="741363"/>
            <a:ext cx="5399088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36623" tIns="68315" rIns="136623" bIns="68315" rtlCol="0" anchor="ctr"/>
          <a:lstStyle/>
          <a:p>
            <a:pPr lvl="0"/>
            <a:endParaRPr lang="en-GB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671847" y="4690273"/>
            <a:ext cx="5380958" cy="4443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805" tIns="47403" rIns="94805" bIns="4740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0"/>
            <a:r>
              <a:rPr lang="en-US" smtClean="0"/>
              <a:t>Second level</a:t>
            </a:r>
          </a:p>
          <a:p>
            <a:pPr lvl="0"/>
            <a:r>
              <a:rPr lang="en-US" smtClean="0"/>
              <a:t>Third level</a:t>
            </a:r>
          </a:p>
          <a:p>
            <a:pPr lvl="0"/>
            <a:r>
              <a:rPr lang="en-US" smtClean="0"/>
              <a:t>Fourth level</a:t>
            </a:r>
          </a:p>
          <a:p>
            <a:pPr lvl="0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1" y="9378975"/>
            <a:ext cx="2914944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805" tIns="47403" rIns="94805" bIns="47403" numCol="1" anchor="b" anchorCtr="0" compatLnSpc="1">
            <a:prstTxWarp prst="textNoShape">
              <a:avLst/>
            </a:prstTxWarp>
          </a:bodyPr>
          <a:lstStyle>
            <a:lvl1pPr defTabSz="622397">
              <a:defRPr sz="1100">
                <a:latin typeface="Calibri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3809707" y="9378975"/>
            <a:ext cx="2913396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805" tIns="47403" rIns="94805" bIns="47403" numCol="1" anchor="b" anchorCtr="0" compatLnSpc="1">
            <a:prstTxWarp prst="textNoShape">
              <a:avLst/>
            </a:prstTxWarp>
          </a:bodyPr>
          <a:lstStyle>
            <a:lvl1pPr algn="r" defTabSz="622397">
              <a:defRPr sz="1100">
                <a:latin typeface="Calibri" pitchFamily="34" charset="0"/>
              </a:defRPr>
            </a:lvl1pPr>
          </a:lstStyle>
          <a:p>
            <a:fld id="{7712EFF2-E535-4F8D-9276-91B171A78362}" type="slidenum">
              <a:rPr lang="en-GB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4424812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27" kern="1200">
        <a:solidFill>
          <a:schemeClr val="tx1"/>
        </a:solidFill>
        <a:latin typeface="+mn-lt"/>
        <a:ea typeface="+mn-ea"/>
        <a:cs typeface="+mn-cs"/>
      </a:defRPr>
    </a:lvl1pPr>
    <a:lvl2pPr marL="778686" indent="-299495" algn="l" rtl="0" eaLnBrk="0" fontAlgn="base" hangingPunct="0">
      <a:spcBef>
        <a:spcPct val="30000"/>
      </a:spcBef>
      <a:spcAft>
        <a:spcPct val="0"/>
      </a:spcAft>
      <a:defRPr sz="1227" kern="1200">
        <a:solidFill>
          <a:schemeClr val="tx1"/>
        </a:solidFill>
        <a:latin typeface="+mn-lt"/>
        <a:ea typeface="+mn-ea"/>
        <a:cs typeface="+mn-cs"/>
      </a:defRPr>
    </a:lvl2pPr>
    <a:lvl3pPr marL="1197978" indent="-239596" algn="l" rtl="0" eaLnBrk="0" fontAlgn="base" hangingPunct="0">
      <a:spcBef>
        <a:spcPct val="30000"/>
      </a:spcBef>
      <a:spcAft>
        <a:spcPct val="0"/>
      </a:spcAft>
      <a:defRPr sz="1227" kern="1200">
        <a:solidFill>
          <a:schemeClr val="tx1"/>
        </a:solidFill>
        <a:latin typeface="+mn-lt"/>
        <a:ea typeface="+mn-ea"/>
        <a:cs typeface="+mn-cs"/>
      </a:defRPr>
    </a:lvl3pPr>
    <a:lvl4pPr marL="1677170" indent="-239596" algn="l" rtl="0" eaLnBrk="0" fontAlgn="base" hangingPunct="0">
      <a:spcBef>
        <a:spcPct val="30000"/>
      </a:spcBef>
      <a:spcAft>
        <a:spcPct val="0"/>
      </a:spcAft>
      <a:defRPr sz="1227" kern="1200">
        <a:solidFill>
          <a:schemeClr val="tx1"/>
        </a:solidFill>
        <a:latin typeface="+mn-lt"/>
        <a:ea typeface="+mn-ea"/>
        <a:cs typeface="+mn-cs"/>
      </a:defRPr>
    </a:lvl4pPr>
    <a:lvl5pPr marL="2156361" indent="-239596" algn="l" rtl="0" eaLnBrk="0" fontAlgn="base" hangingPunct="0">
      <a:spcBef>
        <a:spcPct val="30000"/>
      </a:spcBef>
      <a:spcAft>
        <a:spcPct val="0"/>
      </a:spcAft>
      <a:defRPr sz="1227" kern="1200">
        <a:solidFill>
          <a:schemeClr val="tx1"/>
        </a:solidFill>
        <a:latin typeface="+mn-lt"/>
        <a:ea typeface="+mn-ea"/>
        <a:cs typeface="+mn-cs"/>
      </a:defRPr>
    </a:lvl5pPr>
    <a:lvl6pPr marL="2395957" algn="l" defTabSz="958383" rtl="0" eaLnBrk="1" latinLnBrk="0" hangingPunct="1">
      <a:defRPr sz="1227" kern="1200">
        <a:solidFill>
          <a:schemeClr val="tx1"/>
        </a:solidFill>
        <a:latin typeface="+mn-lt"/>
        <a:ea typeface="+mn-ea"/>
        <a:cs typeface="+mn-cs"/>
      </a:defRPr>
    </a:lvl6pPr>
    <a:lvl7pPr marL="2875148" algn="l" defTabSz="958383" rtl="0" eaLnBrk="1" latinLnBrk="0" hangingPunct="1">
      <a:defRPr sz="1227" kern="1200">
        <a:solidFill>
          <a:schemeClr val="tx1"/>
        </a:solidFill>
        <a:latin typeface="+mn-lt"/>
        <a:ea typeface="+mn-ea"/>
        <a:cs typeface="+mn-cs"/>
      </a:defRPr>
    </a:lvl7pPr>
    <a:lvl8pPr marL="3354339" algn="l" defTabSz="958383" rtl="0" eaLnBrk="1" latinLnBrk="0" hangingPunct="1">
      <a:defRPr sz="1227" kern="1200">
        <a:solidFill>
          <a:schemeClr val="tx1"/>
        </a:solidFill>
        <a:latin typeface="+mn-lt"/>
        <a:ea typeface="+mn-ea"/>
        <a:cs typeface="+mn-cs"/>
      </a:defRPr>
    </a:lvl8pPr>
    <a:lvl9pPr marL="3833531" algn="l" defTabSz="958383" rtl="0" eaLnBrk="1" latinLnBrk="0" hangingPunct="1">
      <a:defRPr sz="1227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 bwMode="auto">
          <a:xfrm>
            <a:off x="1299374" y="3243722"/>
            <a:ext cx="10001242" cy="215332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>
            <a:lvl1pPr algn="ctr">
              <a:defRPr lang="en-US" sz="3200" b="1" kern="1200" dirty="0" smtClean="0">
                <a:solidFill>
                  <a:srgbClr val="5B9BD5">
                    <a:lumMod val="50000"/>
                  </a:srgbClr>
                </a:solidFill>
                <a:latin typeface="Calibri"/>
                <a:ea typeface="+mn-ea"/>
                <a:cs typeface="+mn-cs"/>
              </a:defRPr>
            </a:lvl1pPr>
          </a:lstStyle>
          <a:p>
            <a:pPr marL="0" lvl="0" algn="ctr" defTabSz="1163111" eaLnBrk="1" fontAlgn="auto" latinLnBrk="0" hangingPunct="1">
              <a:spcBef>
                <a:spcPts val="0"/>
              </a:spcBef>
              <a:spcAft>
                <a:spcPts val="0"/>
              </a:spcAft>
            </a:pPr>
            <a:endParaRPr lang="en-US" dirty="0" smtClean="0"/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 rotWithShape="1">
          <a:blip r:embed="rId2" cstate="print"/>
          <a:srcRect l="2083" t="12026" r="15209" b="51231"/>
          <a:stretch/>
        </p:blipFill>
        <p:spPr>
          <a:xfrm>
            <a:off x="0" y="-4926"/>
            <a:ext cx="12599988" cy="2667103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as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11866933" y="8257871"/>
            <a:ext cx="387770" cy="18174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0" marR="0" lvl="0" indent="0" algn="r" defTabSz="1093324" rtl="0" eaLnBrk="1" fontAlgn="base" latinLnBrk="0" hangingPunct="1">
              <a:lnSpc>
                <a:spcPts val="1434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1747F3F-2E8A-4EAB-A46A-01A88D87E637}" type="slidenum">
              <a:rPr kumimoji="0" lang="en-US" sz="1272" b="0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1093324" rtl="0" eaLnBrk="1" fontAlgn="base" latinLnBrk="0" hangingPunct="1">
                <a:lnSpc>
                  <a:spcPts val="1434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72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 bwMode="auto">
          <a:xfrm>
            <a:off x="3427288" y="152402"/>
            <a:ext cx="8827415" cy="698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rtlCol="0" anchor="ctr">
            <a:noAutofit/>
          </a:bodyPr>
          <a:lstStyle>
            <a:lvl1pPr>
              <a:lnSpc>
                <a:spcPct val="100000"/>
              </a:lnSpc>
              <a:defRPr lang="en-US" sz="2400" kern="1200" dirty="0" smtClean="0">
                <a:solidFill>
                  <a:srgbClr val="1F4E79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pPr marL="0" lvl="0" defTabSz="1163111" eaLnBrk="1" fontAlgn="auto" latinLnBrk="0" hangingPunct="1">
              <a:spcBef>
                <a:spcPts val="0"/>
              </a:spcBef>
              <a:spcAft>
                <a:spcPts val="0"/>
              </a:spcAft>
              <a:buNone/>
            </a:pPr>
            <a:endParaRPr lang="en-US" dirty="0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51350" y="1062099"/>
            <a:ext cx="11903353" cy="72573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0" indent="0">
              <a:buNone/>
              <a:defRPr>
                <a:solidFill>
                  <a:schemeClr val="tx1"/>
                </a:solidFill>
              </a:defRPr>
            </a:lvl2pPr>
            <a:lvl3pPr marL="242962" indent="0">
              <a:buNone/>
              <a:defRPr>
                <a:solidFill>
                  <a:schemeClr val="tx1"/>
                </a:solidFill>
              </a:defRPr>
            </a:lvl3pPr>
            <a:lvl4pPr marL="476432" indent="0">
              <a:buNone/>
              <a:defRPr>
                <a:solidFill>
                  <a:schemeClr val="tx1"/>
                </a:solidFill>
              </a:defRPr>
            </a:lvl4pPr>
            <a:lvl5pPr marL="719391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endParaRPr lang="en-US" dirty="0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 rotWithShape="1">
          <a:blip r:embed="rId2" cstate="print"/>
          <a:srcRect l="2083" t="12026" r="15209" b="51231"/>
          <a:stretch/>
        </p:blipFill>
        <p:spPr>
          <a:xfrm>
            <a:off x="1" y="-4926"/>
            <a:ext cx="3427287" cy="856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611897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721" userDrawn="1">
          <p15:clr>
            <a:srgbClr val="FBAE40"/>
          </p15:clr>
        </p15:guide>
        <p15:guide id="2" pos="396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 userDrawn="1"/>
        </p:nvSpPr>
        <p:spPr>
          <a:xfrm>
            <a:off x="2" y="2059367"/>
            <a:ext cx="12599986" cy="4134370"/>
          </a:xfrm>
          <a:prstGeom prst="rect">
            <a:avLst/>
          </a:prstGeom>
          <a:solidFill>
            <a:srgbClr val="1F4E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118" dirty="0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 bwMode="auto">
          <a:xfrm>
            <a:off x="1886287" y="2059367"/>
            <a:ext cx="8827415" cy="4134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rtlCol="0" anchor="ctr">
            <a:noAutofit/>
          </a:bodyPr>
          <a:lstStyle>
            <a:lvl1pPr algn="ctr">
              <a:lnSpc>
                <a:spcPct val="100000"/>
              </a:lnSpc>
              <a:defRPr lang="en-US" sz="3200" kern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+mn-ea"/>
                <a:cs typeface="+mn-cs"/>
              </a:defRPr>
            </a:lvl1pPr>
          </a:lstStyle>
          <a:p>
            <a:pPr marL="0" lvl="0" defTabSz="1163111" eaLnBrk="1" fontAlgn="auto" latinLnBrk="0" hangingPunct="1">
              <a:spcBef>
                <a:spcPts val="0"/>
              </a:spcBef>
              <a:spcAft>
                <a:spcPts val="0"/>
              </a:spcAft>
              <a:buNone/>
            </a:pPr>
            <a:endParaRPr lang="en-US" dirty="0" smtClean="0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 rotWithShape="1">
          <a:blip r:embed="rId2" cstate="print"/>
          <a:srcRect l="2083" t="12026" r="15209" b="51231"/>
          <a:stretch/>
        </p:blipFill>
        <p:spPr>
          <a:xfrm>
            <a:off x="1" y="-4926"/>
            <a:ext cx="3427287" cy="856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43091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721" userDrawn="1">
          <p15:clr>
            <a:srgbClr val="FBAE40"/>
          </p15:clr>
        </p15:guide>
        <p15:guide id="2" pos="3968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907" r:id="rId1"/>
    <p:sldLayoutId id="2147483920" r:id="rId2"/>
    <p:sldLayoutId id="2147483921" r:id="rId3"/>
  </p:sldLayoutIdLst>
  <p:transition/>
  <p:timing>
    <p:tnLst>
      <p:par>
        <p:cTn id="1" dur="indefinite" restart="never" nodeType="tmRoot"/>
      </p:par>
    </p:tnLst>
  </p:timing>
  <p:hf hdr="0" dt="0"/>
  <p:txStyles>
    <p:titleStyle>
      <a:lvl1pPr algn="l" defTabSz="1218602" rtl="0" fontAlgn="base">
        <a:lnSpc>
          <a:spcPts val="4066"/>
        </a:lnSpc>
        <a:spcBef>
          <a:spcPct val="0"/>
        </a:spcBef>
        <a:spcAft>
          <a:spcPct val="0"/>
        </a:spcAft>
        <a:defRPr sz="2926" b="1">
          <a:solidFill>
            <a:schemeClr val="tx1"/>
          </a:solidFill>
          <a:latin typeface="+mj-lt"/>
          <a:ea typeface="+mj-ea"/>
          <a:cs typeface="+mj-cs"/>
        </a:defRPr>
      </a:lvl1pPr>
      <a:lvl2pPr algn="l" defTabSz="1218602" rtl="0" fontAlgn="base">
        <a:lnSpc>
          <a:spcPts val="4066"/>
        </a:lnSpc>
        <a:spcBef>
          <a:spcPct val="0"/>
        </a:spcBef>
        <a:spcAft>
          <a:spcPct val="0"/>
        </a:spcAft>
        <a:defRPr sz="2926" b="1">
          <a:solidFill>
            <a:schemeClr val="tx1"/>
          </a:solidFill>
          <a:latin typeface="Arial" pitchFamily="34" charset="0"/>
        </a:defRPr>
      </a:lvl2pPr>
      <a:lvl3pPr algn="l" defTabSz="1218602" rtl="0" fontAlgn="base">
        <a:lnSpc>
          <a:spcPts val="4066"/>
        </a:lnSpc>
        <a:spcBef>
          <a:spcPct val="0"/>
        </a:spcBef>
        <a:spcAft>
          <a:spcPct val="0"/>
        </a:spcAft>
        <a:defRPr sz="2926" b="1">
          <a:solidFill>
            <a:schemeClr val="tx1"/>
          </a:solidFill>
          <a:latin typeface="Arial" pitchFamily="34" charset="0"/>
        </a:defRPr>
      </a:lvl3pPr>
      <a:lvl4pPr algn="l" defTabSz="1218602" rtl="0" fontAlgn="base">
        <a:lnSpc>
          <a:spcPts val="4066"/>
        </a:lnSpc>
        <a:spcBef>
          <a:spcPct val="0"/>
        </a:spcBef>
        <a:spcAft>
          <a:spcPct val="0"/>
        </a:spcAft>
        <a:defRPr sz="2926" b="1">
          <a:solidFill>
            <a:schemeClr val="tx1"/>
          </a:solidFill>
          <a:latin typeface="Arial" pitchFamily="34" charset="0"/>
        </a:defRPr>
      </a:lvl4pPr>
      <a:lvl5pPr algn="l" defTabSz="1218602" rtl="0" fontAlgn="base">
        <a:lnSpc>
          <a:spcPts val="4066"/>
        </a:lnSpc>
        <a:spcBef>
          <a:spcPct val="0"/>
        </a:spcBef>
        <a:spcAft>
          <a:spcPct val="0"/>
        </a:spcAft>
        <a:defRPr sz="2926" b="1">
          <a:solidFill>
            <a:schemeClr val="tx1"/>
          </a:solidFill>
          <a:latin typeface="Arial" pitchFamily="34" charset="0"/>
        </a:defRPr>
      </a:lvl5pPr>
      <a:lvl6pPr marL="546662" algn="l" defTabSz="1218602" rtl="0" fontAlgn="base">
        <a:lnSpc>
          <a:spcPts val="4066"/>
        </a:lnSpc>
        <a:spcBef>
          <a:spcPct val="0"/>
        </a:spcBef>
        <a:spcAft>
          <a:spcPct val="0"/>
        </a:spcAft>
        <a:defRPr sz="2926" b="1">
          <a:solidFill>
            <a:schemeClr val="tx1"/>
          </a:solidFill>
          <a:latin typeface="Arial" pitchFamily="34" charset="0"/>
        </a:defRPr>
      </a:lvl6pPr>
      <a:lvl7pPr marL="1093324" algn="l" defTabSz="1218602" rtl="0" fontAlgn="base">
        <a:lnSpc>
          <a:spcPts val="4066"/>
        </a:lnSpc>
        <a:spcBef>
          <a:spcPct val="0"/>
        </a:spcBef>
        <a:spcAft>
          <a:spcPct val="0"/>
        </a:spcAft>
        <a:defRPr sz="2926" b="1">
          <a:solidFill>
            <a:schemeClr val="tx1"/>
          </a:solidFill>
          <a:latin typeface="Arial" pitchFamily="34" charset="0"/>
        </a:defRPr>
      </a:lvl7pPr>
      <a:lvl8pPr marL="1639986" algn="l" defTabSz="1218602" rtl="0" fontAlgn="base">
        <a:lnSpc>
          <a:spcPts val="4066"/>
        </a:lnSpc>
        <a:spcBef>
          <a:spcPct val="0"/>
        </a:spcBef>
        <a:spcAft>
          <a:spcPct val="0"/>
        </a:spcAft>
        <a:defRPr sz="2926" b="1">
          <a:solidFill>
            <a:schemeClr val="tx1"/>
          </a:solidFill>
          <a:latin typeface="Arial" pitchFamily="34" charset="0"/>
        </a:defRPr>
      </a:lvl8pPr>
      <a:lvl9pPr marL="2186649" algn="l" defTabSz="1218602" rtl="0" fontAlgn="base">
        <a:lnSpc>
          <a:spcPts val="4066"/>
        </a:lnSpc>
        <a:spcBef>
          <a:spcPct val="0"/>
        </a:spcBef>
        <a:spcAft>
          <a:spcPct val="0"/>
        </a:spcAft>
        <a:defRPr sz="2926" b="1">
          <a:solidFill>
            <a:schemeClr val="tx1"/>
          </a:solidFill>
          <a:latin typeface="Arial" pitchFamily="34" charset="0"/>
        </a:defRPr>
      </a:lvl9pPr>
    </p:titleStyle>
    <p:bodyStyle>
      <a:lvl1pPr marL="457450" indent="-457450" algn="l" defTabSz="1218602" rtl="0" fontAlgn="base">
        <a:spcBef>
          <a:spcPct val="0"/>
        </a:spcBef>
        <a:spcAft>
          <a:spcPts val="359"/>
        </a:spcAft>
        <a:buFont typeface="Arial" pitchFamily="34" charset="0"/>
        <a:buChar char="•"/>
        <a:defRPr sz="1272">
          <a:solidFill>
            <a:schemeClr val="tx1"/>
          </a:solidFill>
          <a:latin typeface="+mn-lt"/>
          <a:ea typeface="+mn-ea"/>
          <a:cs typeface="+mn-cs"/>
        </a:defRPr>
      </a:lvl1pPr>
      <a:lvl2pPr marL="242962" indent="-242962" algn="l" defTabSz="1218602" rtl="0" fontAlgn="base">
        <a:spcBef>
          <a:spcPct val="0"/>
        </a:spcBef>
        <a:spcAft>
          <a:spcPts val="359"/>
        </a:spcAft>
        <a:buFont typeface="Arial" pitchFamily="34" charset="0"/>
        <a:buChar char="•"/>
        <a:defRPr sz="1272">
          <a:solidFill>
            <a:schemeClr val="tx1"/>
          </a:solidFill>
          <a:latin typeface="+mn-lt"/>
        </a:defRPr>
      </a:lvl2pPr>
      <a:lvl3pPr marL="476432" indent="-233471" algn="l" defTabSz="1218602" rtl="0" fontAlgn="base">
        <a:spcBef>
          <a:spcPct val="0"/>
        </a:spcBef>
        <a:spcAft>
          <a:spcPts val="359"/>
        </a:spcAft>
        <a:buFont typeface="Arial" pitchFamily="34" charset="0"/>
        <a:buChar char="‒"/>
        <a:defRPr sz="1272">
          <a:solidFill>
            <a:schemeClr val="tx1"/>
          </a:solidFill>
          <a:latin typeface="+mn-lt"/>
        </a:defRPr>
      </a:lvl3pPr>
      <a:lvl4pPr marL="719392" indent="-242962" algn="l" defTabSz="1218602" rtl="0" fontAlgn="base">
        <a:spcBef>
          <a:spcPct val="0"/>
        </a:spcBef>
        <a:spcAft>
          <a:spcPts val="359"/>
        </a:spcAft>
        <a:buFont typeface="Arial" pitchFamily="34" charset="0"/>
        <a:buChar char="•"/>
        <a:defRPr sz="1145">
          <a:solidFill>
            <a:schemeClr val="tx1"/>
          </a:solidFill>
          <a:latin typeface="+mn-lt"/>
        </a:defRPr>
      </a:lvl4pPr>
      <a:lvl5pPr marL="949067" indent="-229675" algn="l" defTabSz="1218602" rtl="0" fontAlgn="base">
        <a:spcBef>
          <a:spcPct val="0"/>
        </a:spcBef>
        <a:spcAft>
          <a:spcPts val="359"/>
        </a:spcAft>
        <a:buFont typeface="Arial" pitchFamily="34" charset="0"/>
        <a:buChar char="‒"/>
        <a:defRPr sz="1145">
          <a:solidFill>
            <a:schemeClr val="tx1"/>
          </a:solidFill>
          <a:latin typeface="+mn-lt"/>
        </a:defRPr>
      </a:lvl5pPr>
      <a:lvl6pPr marL="1495728" indent="-229675" algn="l" defTabSz="1218602" rtl="0" fontAlgn="base">
        <a:spcBef>
          <a:spcPct val="0"/>
        </a:spcBef>
        <a:spcAft>
          <a:spcPts val="359"/>
        </a:spcAft>
        <a:buFont typeface="Arial" pitchFamily="34" charset="0"/>
        <a:buChar char="‒"/>
        <a:defRPr sz="1145">
          <a:solidFill>
            <a:schemeClr val="tx1"/>
          </a:solidFill>
          <a:latin typeface="+mn-lt"/>
        </a:defRPr>
      </a:lvl6pPr>
      <a:lvl7pPr marL="2042391" indent="-229675" algn="l" defTabSz="1218602" rtl="0" fontAlgn="base">
        <a:spcBef>
          <a:spcPct val="0"/>
        </a:spcBef>
        <a:spcAft>
          <a:spcPts val="359"/>
        </a:spcAft>
        <a:buFont typeface="Arial" pitchFamily="34" charset="0"/>
        <a:buChar char="‒"/>
        <a:defRPr sz="1145">
          <a:solidFill>
            <a:schemeClr val="tx1"/>
          </a:solidFill>
          <a:latin typeface="+mn-lt"/>
        </a:defRPr>
      </a:lvl7pPr>
      <a:lvl8pPr marL="2589053" indent="-229675" algn="l" defTabSz="1218602" rtl="0" fontAlgn="base">
        <a:spcBef>
          <a:spcPct val="0"/>
        </a:spcBef>
        <a:spcAft>
          <a:spcPts val="359"/>
        </a:spcAft>
        <a:buFont typeface="Arial" pitchFamily="34" charset="0"/>
        <a:buChar char="‒"/>
        <a:defRPr sz="1145">
          <a:solidFill>
            <a:schemeClr val="tx1"/>
          </a:solidFill>
          <a:latin typeface="+mn-lt"/>
        </a:defRPr>
      </a:lvl8pPr>
      <a:lvl9pPr marL="3135713" indent="-229675" algn="l" defTabSz="1218602" rtl="0" fontAlgn="base">
        <a:spcBef>
          <a:spcPct val="0"/>
        </a:spcBef>
        <a:spcAft>
          <a:spcPts val="359"/>
        </a:spcAft>
        <a:buFont typeface="Arial" pitchFamily="34" charset="0"/>
        <a:buChar char="‒"/>
        <a:defRPr sz="1145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093324" rtl="0" eaLnBrk="1" latinLnBrk="0" hangingPunct="1">
        <a:defRPr sz="2162" kern="1200">
          <a:solidFill>
            <a:schemeClr val="tx1"/>
          </a:solidFill>
          <a:latin typeface="+mn-lt"/>
          <a:ea typeface="+mn-ea"/>
          <a:cs typeface="+mn-cs"/>
        </a:defRPr>
      </a:lvl1pPr>
      <a:lvl2pPr marL="546662" algn="l" defTabSz="1093324" rtl="0" eaLnBrk="1" latinLnBrk="0" hangingPunct="1">
        <a:defRPr sz="2162" kern="1200">
          <a:solidFill>
            <a:schemeClr val="tx1"/>
          </a:solidFill>
          <a:latin typeface="+mn-lt"/>
          <a:ea typeface="+mn-ea"/>
          <a:cs typeface="+mn-cs"/>
        </a:defRPr>
      </a:lvl2pPr>
      <a:lvl3pPr marL="1093324" algn="l" defTabSz="1093324" rtl="0" eaLnBrk="1" latinLnBrk="0" hangingPunct="1">
        <a:defRPr sz="2162" kern="1200">
          <a:solidFill>
            <a:schemeClr val="tx1"/>
          </a:solidFill>
          <a:latin typeface="+mn-lt"/>
          <a:ea typeface="+mn-ea"/>
          <a:cs typeface="+mn-cs"/>
        </a:defRPr>
      </a:lvl3pPr>
      <a:lvl4pPr marL="1639986" algn="l" defTabSz="1093324" rtl="0" eaLnBrk="1" latinLnBrk="0" hangingPunct="1">
        <a:defRPr sz="2162" kern="1200">
          <a:solidFill>
            <a:schemeClr val="tx1"/>
          </a:solidFill>
          <a:latin typeface="+mn-lt"/>
          <a:ea typeface="+mn-ea"/>
          <a:cs typeface="+mn-cs"/>
        </a:defRPr>
      </a:lvl4pPr>
      <a:lvl5pPr marL="2186649" algn="l" defTabSz="1093324" rtl="0" eaLnBrk="1" latinLnBrk="0" hangingPunct="1">
        <a:defRPr sz="2162" kern="1200">
          <a:solidFill>
            <a:schemeClr val="tx1"/>
          </a:solidFill>
          <a:latin typeface="+mn-lt"/>
          <a:ea typeface="+mn-ea"/>
          <a:cs typeface="+mn-cs"/>
        </a:defRPr>
      </a:lvl5pPr>
      <a:lvl6pPr marL="2733311" algn="l" defTabSz="1093324" rtl="0" eaLnBrk="1" latinLnBrk="0" hangingPunct="1">
        <a:defRPr sz="2162" kern="1200">
          <a:solidFill>
            <a:schemeClr val="tx1"/>
          </a:solidFill>
          <a:latin typeface="+mn-lt"/>
          <a:ea typeface="+mn-ea"/>
          <a:cs typeface="+mn-cs"/>
        </a:defRPr>
      </a:lvl6pPr>
      <a:lvl7pPr marL="3279973" algn="l" defTabSz="1093324" rtl="0" eaLnBrk="1" latinLnBrk="0" hangingPunct="1">
        <a:defRPr sz="2162" kern="1200">
          <a:solidFill>
            <a:schemeClr val="tx1"/>
          </a:solidFill>
          <a:latin typeface="+mn-lt"/>
          <a:ea typeface="+mn-ea"/>
          <a:cs typeface="+mn-cs"/>
        </a:defRPr>
      </a:lvl7pPr>
      <a:lvl8pPr marL="3826635" algn="l" defTabSz="1093324" rtl="0" eaLnBrk="1" latinLnBrk="0" hangingPunct="1">
        <a:defRPr sz="2162" kern="1200">
          <a:solidFill>
            <a:schemeClr val="tx1"/>
          </a:solidFill>
          <a:latin typeface="+mn-lt"/>
          <a:ea typeface="+mn-ea"/>
          <a:cs typeface="+mn-cs"/>
        </a:defRPr>
      </a:lvl8pPr>
      <a:lvl9pPr marL="4373297" algn="l" defTabSz="1093324" rtl="0" eaLnBrk="1" latinLnBrk="0" hangingPunct="1">
        <a:defRPr sz="21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5.xml"/><Relationship Id="rId4" Type="http://schemas.openxmlformats.org/officeDocument/2006/relationships/tags" Target="../tags/tag4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13" Type="http://schemas.openxmlformats.org/officeDocument/2006/relationships/image" Target="../media/image17.pn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12" Type="http://schemas.openxmlformats.org/officeDocument/2006/relationships/image" Target="../media/image16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11" Type="http://schemas.openxmlformats.org/officeDocument/2006/relationships/image" Target="../media/image15.jpeg"/><Relationship Id="rId5" Type="http://schemas.openxmlformats.org/officeDocument/2006/relationships/image" Target="../media/image9.jpeg"/><Relationship Id="rId10" Type="http://schemas.openxmlformats.org/officeDocument/2006/relationships/image" Target="../media/image14.jpeg"/><Relationship Id="rId4" Type="http://schemas.openxmlformats.org/officeDocument/2006/relationships/image" Target="../media/image8.jpeg"/><Relationship Id="rId9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mailto:info@corpmsp.ru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9376" y="4216178"/>
            <a:ext cx="10001242" cy="2153327"/>
          </a:xfrm>
        </p:spPr>
        <p:txBody>
          <a:bodyPr/>
          <a:lstStyle/>
          <a:p>
            <a:r>
              <a:rPr lang="ru-RU" sz="4400" dirty="0"/>
              <a:t>Финансовая поддержка субъектов МСП</a:t>
            </a:r>
          </a:p>
        </p:txBody>
      </p:sp>
      <p:sp>
        <p:nvSpPr>
          <p:cNvPr id="3" name="Заголовок 1"/>
          <p:cNvSpPr txBox="1">
            <a:spLocks/>
          </p:cNvSpPr>
          <p:nvPr/>
        </p:nvSpPr>
        <p:spPr bwMode="auto">
          <a:xfrm>
            <a:off x="1299376" y="7168450"/>
            <a:ext cx="10001242" cy="52775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>
            <a:lvl1pPr algn="ctr" defTabSz="1218638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lang="en-US" sz="3200" b="1" kern="1200" dirty="0" smtClean="0">
                <a:solidFill>
                  <a:srgbClr val="5B9BD5">
                    <a:lumMod val="50000"/>
                  </a:srgbClr>
                </a:solidFill>
                <a:latin typeface="Calibri"/>
                <a:ea typeface="+mn-ea"/>
                <a:cs typeface="+mn-cs"/>
              </a:defRPr>
            </a:lvl1pPr>
            <a:lvl2pPr algn="l" defTabSz="1218638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sz="2926" b="1">
                <a:solidFill>
                  <a:schemeClr val="tx1"/>
                </a:solidFill>
                <a:latin typeface="Arial" pitchFamily="34" charset="0"/>
              </a:defRPr>
            </a:lvl2pPr>
            <a:lvl3pPr algn="l" defTabSz="1218638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sz="2926" b="1">
                <a:solidFill>
                  <a:schemeClr val="tx1"/>
                </a:solidFill>
                <a:latin typeface="Arial" pitchFamily="34" charset="0"/>
              </a:defRPr>
            </a:lvl3pPr>
            <a:lvl4pPr algn="l" defTabSz="1218638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sz="2926" b="1">
                <a:solidFill>
                  <a:schemeClr val="tx1"/>
                </a:solidFill>
                <a:latin typeface="Arial" pitchFamily="34" charset="0"/>
              </a:defRPr>
            </a:lvl4pPr>
            <a:lvl5pPr algn="l" defTabSz="1218638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sz="2926" b="1">
                <a:solidFill>
                  <a:schemeClr val="tx1"/>
                </a:solidFill>
                <a:latin typeface="Arial" pitchFamily="34" charset="0"/>
              </a:defRPr>
            </a:lvl5pPr>
            <a:lvl6pPr marL="546678" algn="l" defTabSz="1218638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sz="2926" b="1">
                <a:solidFill>
                  <a:schemeClr val="tx1"/>
                </a:solidFill>
                <a:latin typeface="Arial" pitchFamily="34" charset="0"/>
              </a:defRPr>
            </a:lvl6pPr>
            <a:lvl7pPr marL="1093357" algn="l" defTabSz="1218638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sz="2926" b="1">
                <a:solidFill>
                  <a:schemeClr val="tx1"/>
                </a:solidFill>
                <a:latin typeface="Arial" pitchFamily="34" charset="0"/>
              </a:defRPr>
            </a:lvl7pPr>
            <a:lvl8pPr marL="1640035" algn="l" defTabSz="1218638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sz="2926" b="1">
                <a:solidFill>
                  <a:schemeClr val="tx1"/>
                </a:solidFill>
                <a:latin typeface="Arial" pitchFamily="34" charset="0"/>
              </a:defRPr>
            </a:lvl8pPr>
            <a:lvl9pPr marL="2186714" algn="l" defTabSz="1218638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sz="2926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ru-RU" sz="2000" dirty="0"/>
              <a:t>Москва, 2016 г.</a:t>
            </a:r>
          </a:p>
        </p:txBody>
      </p:sp>
    </p:spTree>
    <p:extLst>
      <p:ext uri="{BB962C8B-B14F-4D97-AF65-F5344CB8AC3E}">
        <p14:creationId xmlns:p14="http://schemas.microsoft.com/office/powerpoint/2010/main" val="25744740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dirty="0"/>
              <a:t>Приложение 1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b="0" dirty="0"/>
              <a:t>Порядок отнесения ЮЛ и ИП к субъектам МСП в соответствии с 209-ФЗ </a:t>
            </a:r>
          </a:p>
        </p:txBody>
      </p:sp>
    </p:spTree>
    <p:extLst>
      <p:ext uri="{BB962C8B-B14F-4D97-AF65-F5344CB8AC3E}">
        <p14:creationId xmlns:p14="http://schemas.microsoft.com/office/powerpoint/2010/main" val="3275765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Порядок отнесения ЮЛ и ИП к субъектам МСП в соответствии с </a:t>
            </a:r>
            <a:br>
              <a:rPr lang="ru-RU" dirty="0"/>
            </a:br>
            <a:r>
              <a:rPr lang="ru-RU" dirty="0"/>
              <a:t>209-ФЗ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70506" y="1213863"/>
            <a:ext cx="11884197" cy="584775"/>
          </a:xfrm>
          <a:prstGeom prst="rect">
            <a:avLst/>
          </a:prstGeom>
          <a:solidFill>
            <a:srgbClr val="E7F5FE"/>
          </a:solidFill>
        </p:spPr>
        <p:txBody>
          <a:bodyPr wrap="square" rtlCol="0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cs typeface="+mn-cs"/>
              </a:rPr>
              <a:t>Критерии отнесения юридических лиц и индивидуальных предпринимателей к категории субъектов МСП определены в статье 4 Федерального закона № 209-ФЗ:</a:t>
            </a: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5990401"/>
              </p:ext>
            </p:extLst>
          </p:nvPr>
        </p:nvGraphicFramePr>
        <p:xfrm>
          <a:off x="363538" y="1984177"/>
          <a:ext cx="11891166" cy="3590136"/>
        </p:xfrm>
        <a:graphic>
          <a:graphicData uri="http://schemas.openxmlformats.org/drawingml/2006/table">
            <a:tbl>
              <a:tblPr firstRow="1" firstCol="1" bandRow="1"/>
              <a:tblGrid>
                <a:gridCol w="40928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74094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74094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49944">
                <a:tc>
                  <a:txBody>
                    <a:bodyPr/>
                    <a:lstStyle>
                      <a:lvl1pPr marL="0" algn="l" defTabSz="1093324" rtl="0" eaLnBrk="1" latinLnBrk="0" hangingPunct="1">
                        <a:defRPr sz="2162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546662" algn="l" defTabSz="1093324" rtl="0" eaLnBrk="1" latinLnBrk="0" hangingPunct="1">
                        <a:defRPr sz="2162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1093324" algn="l" defTabSz="1093324" rtl="0" eaLnBrk="1" latinLnBrk="0" hangingPunct="1">
                        <a:defRPr sz="2162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639986" algn="l" defTabSz="1093324" rtl="0" eaLnBrk="1" latinLnBrk="0" hangingPunct="1">
                        <a:defRPr sz="2162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2186649" algn="l" defTabSz="1093324" rtl="0" eaLnBrk="1" latinLnBrk="0" hangingPunct="1">
                        <a:defRPr sz="2162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733311" algn="l" defTabSz="1093324" rtl="0" eaLnBrk="1" latinLnBrk="0" hangingPunct="1">
                        <a:defRPr sz="2162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3279973" algn="l" defTabSz="1093324" rtl="0" eaLnBrk="1" latinLnBrk="0" hangingPunct="1">
                        <a:defRPr sz="2162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826635" algn="l" defTabSz="1093324" rtl="0" eaLnBrk="1" latinLnBrk="0" hangingPunct="1">
                        <a:defRPr sz="2162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4373297" algn="l" defTabSz="1093324" rtl="0" eaLnBrk="1" latinLnBrk="0" hangingPunct="1">
                        <a:defRPr sz="2162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№ п/п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E79"/>
                    </a:solidFill>
                  </a:tcPr>
                </a:tc>
                <a:tc>
                  <a:txBody>
                    <a:bodyPr/>
                    <a:lstStyle>
                      <a:lvl1pPr marL="0" algn="l" defTabSz="1093324" rtl="0" eaLnBrk="1" latinLnBrk="0" hangingPunct="1">
                        <a:defRPr sz="2162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546662" algn="l" defTabSz="1093324" rtl="0" eaLnBrk="1" latinLnBrk="0" hangingPunct="1">
                        <a:defRPr sz="2162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1093324" algn="l" defTabSz="1093324" rtl="0" eaLnBrk="1" latinLnBrk="0" hangingPunct="1">
                        <a:defRPr sz="2162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639986" algn="l" defTabSz="1093324" rtl="0" eaLnBrk="1" latinLnBrk="0" hangingPunct="1">
                        <a:defRPr sz="2162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2186649" algn="l" defTabSz="1093324" rtl="0" eaLnBrk="1" latinLnBrk="0" hangingPunct="1">
                        <a:defRPr sz="2162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733311" algn="l" defTabSz="1093324" rtl="0" eaLnBrk="1" latinLnBrk="0" hangingPunct="1">
                        <a:defRPr sz="2162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3279973" algn="l" defTabSz="1093324" rtl="0" eaLnBrk="1" latinLnBrk="0" hangingPunct="1">
                        <a:defRPr sz="2162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826635" algn="l" defTabSz="1093324" rtl="0" eaLnBrk="1" latinLnBrk="0" hangingPunct="1">
                        <a:defRPr sz="2162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4373297" algn="l" defTabSz="1093324" rtl="0" eaLnBrk="1" latinLnBrk="0" hangingPunct="1">
                        <a:defRPr sz="2162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Наименование требования</a:t>
                      </a:r>
                      <a:endParaRPr lang="ru-RU" sz="1200" b="1" kern="1200" dirty="0">
                        <a:solidFill>
                          <a:schemeClr val="bg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E79"/>
                    </a:solidFill>
                  </a:tcPr>
                </a:tc>
                <a:tc>
                  <a:txBody>
                    <a:bodyPr/>
                    <a:lstStyle>
                      <a:lvl1pPr marL="0" algn="l" defTabSz="1093324" rtl="0" eaLnBrk="1" latinLnBrk="0" hangingPunct="1">
                        <a:defRPr sz="2162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546662" algn="l" defTabSz="1093324" rtl="0" eaLnBrk="1" latinLnBrk="0" hangingPunct="1">
                        <a:defRPr sz="2162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1093324" algn="l" defTabSz="1093324" rtl="0" eaLnBrk="1" latinLnBrk="0" hangingPunct="1">
                        <a:defRPr sz="2162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639986" algn="l" defTabSz="1093324" rtl="0" eaLnBrk="1" latinLnBrk="0" hangingPunct="1">
                        <a:defRPr sz="2162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2186649" algn="l" defTabSz="1093324" rtl="0" eaLnBrk="1" latinLnBrk="0" hangingPunct="1">
                        <a:defRPr sz="2162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733311" algn="l" defTabSz="1093324" rtl="0" eaLnBrk="1" latinLnBrk="0" hangingPunct="1">
                        <a:defRPr sz="2162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3279973" algn="l" defTabSz="1093324" rtl="0" eaLnBrk="1" latinLnBrk="0" hangingPunct="1">
                        <a:defRPr sz="2162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826635" algn="l" defTabSz="1093324" rtl="0" eaLnBrk="1" latinLnBrk="0" hangingPunct="1">
                        <a:defRPr sz="2162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4373297" algn="l" defTabSz="1093324" rtl="0" eaLnBrk="1" latinLnBrk="0" hangingPunct="1">
                        <a:defRPr sz="2162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lv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Times New Roman" panose="02020603050405020304" pitchFamily="18" charset="0"/>
                        <a:buNone/>
                      </a:pPr>
                      <a:r>
                        <a:rPr lang="ru-RU" sz="1200" b="1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Нормативное значение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E7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230634">
                <a:tc>
                  <a:txBody>
                    <a:bodyPr/>
                    <a:lstStyle>
                      <a:lvl1pPr marL="0" algn="l" defTabSz="1093324" rtl="0" eaLnBrk="1" latinLnBrk="0" hangingPunct="1">
                        <a:defRPr sz="2162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546662" algn="l" defTabSz="1093324" rtl="0" eaLnBrk="1" latinLnBrk="0" hangingPunct="1">
                        <a:defRPr sz="2162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1093324" algn="l" defTabSz="1093324" rtl="0" eaLnBrk="1" latinLnBrk="0" hangingPunct="1">
                        <a:defRPr sz="2162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639986" algn="l" defTabSz="1093324" rtl="0" eaLnBrk="1" latinLnBrk="0" hangingPunct="1">
                        <a:defRPr sz="2162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2186649" algn="l" defTabSz="1093324" rtl="0" eaLnBrk="1" latinLnBrk="0" hangingPunct="1">
                        <a:defRPr sz="2162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733311" algn="l" defTabSz="1093324" rtl="0" eaLnBrk="1" latinLnBrk="0" hangingPunct="1">
                        <a:defRPr sz="2162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3279973" algn="l" defTabSz="1093324" rtl="0" eaLnBrk="1" latinLnBrk="0" hangingPunct="1">
                        <a:defRPr sz="2162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826635" algn="l" defTabSz="1093324" rtl="0" eaLnBrk="1" latinLnBrk="0" hangingPunct="1">
                        <a:defRPr sz="2162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4373297" algn="l" defTabSz="1093324" rtl="0" eaLnBrk="1" latinLnBrk="0" hangingPunct="1">
                        <a:defRPr sz="2162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093324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46662" algn="l" defTabSz="1093324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93324" algn="l" defTabSz="1093324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639986" algn="l" defTabSz="1093324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186649" algn="l" defTabSz="1093324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733311" algn="l" defTabSz="1093324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279973" algn="l" defTabSz="1093324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826635" algn="l" defTabSz="1093324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373297" algn="l" defTabSz="1093324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Структура уставного (складочного) капитала юридического лица</a:t>
                      </a:r>
                      <a:endParaRPr lang="ru-RU" sz="1200" b="0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51435" marR="5143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093324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46662" algn="l" defTabSz="1093324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93324" algn="l" defTabSz="1093324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639986" algn="l" defTabSz="1093324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186649" algn="l" defTabSz="1093324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733311" algn="l" defTabSz="1093324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279973" algn="l" defTabSz="1093324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826635" algn="l" defTabSz="1093324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373297" algn="l" defTabSz="1093324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171450" lvl="0" indent="-17145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Суммарная доля участия Российской Федерации, субъектов Российской Федерации, муниципальных 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образований, общественных </a:t>
                      </a: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и религиозных организаций (объединений), благотворительных и иных фондов в уставном (складочном) капитале (паевом фонде) Заемщика – 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не более 25%</a:t>
                      </a: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;</a:t>
                      </a:r>
                    </a:p>
                    <a:p>
                      <a:pPr marL="171450" lvl="0" indent="-17145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Суммарная доля участия иностранных юридических лиц – 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не должна превышать 49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%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*;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  <a:p>
                      <a:pPr marL="171450" lvl="0" indent="-17145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Суммарная доля участия, принадлежащая одному или нескольким юридическим лицам, не являющимся субъектами малого и среднего предпринимательства, 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не должна превышать 49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%*.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54779">
                <a:tc>
                  <a:txBody>
                    <a:bodyPr/>
                    <a:lstStyle>
                      <a:lvl1pPr marL="0" algn="l" defTabSz="1093324" rtl="0" eaLnBrk="1" latinLnBrk="0" hangingPunct="1">
                        <a:defRPr sz="2162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546662" algn="l" defTabSz="1093324" rtl="0" eaLnBrk="1" latinLnBrk="0" hangingPunct="1">
                        <a:defRPr sz="2162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1093324" algn="l" defTabSz="1093324" rtl="0" eaLnBrk="1" latinLnBrk="0" hangingPunct="1">
                        <a:defRPr sz="2162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639986" algn="l" defTabSz="1093324" rtl="0" eaLnBrk="1" latinLnBrk="0" hangingPunct="1">
                        <a:defRPr sz="2162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2186649" algn="l" defTabSz="1093324" rtl="0" eaLnBrk="1" latinLnBrk="0" hangingPunct="1">
                        <a:defRPr sz="2162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733311" algn="l" defTabSz="1093324" rtl="0" eaLnBrk="1" latinLnBrk="0" hangingPunct="1">
                        <a:defRPr sz="2162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3279973" algn="l" defTabSz="1093324" rtl="0" eaLnBrk="1" latinLnBrk="0" hangingPunct="1">
                        <a:defRPr sz="2162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826635" algn="l" defTabSz="1093324" rtl="0" eaLnBrk="1" latinLnBrk="0" hangingPunct="1">
                        <a:defRPr sz="2162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4373297" algn="l" defTabSz="1093324" rtl="0" eaLnBrk="1" latinLnBrk="0" hangingPunct="1">
                        <a:defRPr sz="2162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093324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46662" algn="l" defTabSz="1093324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93324" algn="l" defTabSz="1093324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639986" algn="l" defTabSz="1093324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186649" algn="l" defTabSz="1093324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733311" algn="l" defTabSz="1093324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279973" algn="l" defTabSz="1093324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826635" algn="l" defTabSz="1093324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373297" algn="l" defTabSz="1093324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Средняя численность работников 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за </a:t>
                      </a: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предшествующий календарный год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093324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46662" algn="l" defTabSz="1093324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93324" algn="l" defTabSz="1093324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639986" algn="l" defTabSz="1093324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186649" algn="l" defTabSz="1093324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733311" algn="l" defTabSz="1093324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279973" algn="l" defTabSz="1093324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826635" algn="l" defTabSz="1093324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373297" algn="l" defTabSz="1093324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171450" lvl="0" indent="-17145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Не более 250 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человек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54779">
                <a:tc>
                  <a:txBody>
                    <a:bodyPr/>
                    <a:lstStyle>
                      <a:lvl1pPr marL="0" algn="l" defTabSz="1093324" rtl="0" eaLnBrk="1" latinLnBrk="0" hangingPunct="1">
                        <a:defRPr sz="2162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546662" algn="l" defTabSz="1093324" rtl="0" eaLnBrk="1" latinLnBrk="0" hangingPunct="1">
                        <a:defRPr sz="2162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1093324" algn="l" defTabSz="1093324" rtl="0" eaLnBrk="1" latinLnBrk="0" hangingPunct="1">
                        <a:defRPr sz="2162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639986" algn="l" defTabSz="1093324" rtl="0" eaLnBrk="1" latinLnBrk="0" hangingPunct="1">
                        <a:defRPr sz="2162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2186649" algn="l" defTabSz="1093324" rtl="0" eaLnBrk="1" latinLnBrk="0" hangingPunct="1">
                        <a:defRPr sz="2162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733311" algn="l" defTabSz="1093324" rtl="0" eaLnBrk="1" latinLnBrk="0" hangingPunct="1">
                        <a:defRPr sz="2162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3279973" algn="l" defTabSz="1093324" rtl="0" eaLnBrk="1" latinLnBrk="0" hangingPunct="1">
                        <a:defRPr sz="2162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826635" algn="l" defTabSz="1093324" rtl="0" eaLnBrk="1" latinLnBrk="0" hangingPunct="1">
                        <a:defRPr sz="2162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4373297" algn="l" defTabSz="1093324" rtl="0" eaLnBrk="1" latinLnBrk="0" hangingPunct="1">
                        <a:defRPr sz="2162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3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093324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46662" algn="l" defTabSz="1093324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93324" algn="l" defTabSz="1093324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639986" algn="l" defTabSz="1093324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186649" algn="l" defTabSz="1093324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733311" algn="l" defTabSz="1093324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279973" algn="l" defTabSz="1093324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826635" algn="l" defTabSz="1093324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373297" algn="l" defTabSz="1093324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Выручка от реализации товаров (работ, услуг) без учета налога на добавленную стоимость 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за </a:t>
                      </a: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предшествующий календарный год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093324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46662" algn="l" defTabSz="1093324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93324" algn="l" defTabSz="1093324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639986" algn="l" defTabSz="1093324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186649" algn="l" defTabSz="1093324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733311" algn="l" defTabSz="1093324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279973" algn="l" defTabSz="1093324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826635" algn="l" defTabSz="1093324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373297" algn="l" defTabSz="1093324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171450" lvl="0" indent="-17145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Не более 2 млрд. руб</a:t>
                      </a: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.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2111307" y="3855312"/>
            <a:ext cx="138564" cy="484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6858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35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/>
            </a:r>
            <a:br>
              <a:rPr kumimoji="0" lang="ru-RU" altLang="ru-RU" sz="135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</a:br>
            <a:endParaRPr kumimoji="0" lang="ru-RU" altLang="ru-RU" sz="135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63538" y="5836052"/>
            <a:ext cx="11891165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ru-RU" sz="1000" dirty="0">
                <a:solidFill>
                  <a:schemeClr val="tx1">
                    <a:lumMod val="65000"/>
                    <a:lumOff val="35000"/>
                  </a:schemeClr>
                </a:solidFill>
                <a:ea typeface="Times New Roman" panose="02020603050405020304" pitchFamily="18" charset="0"/>
                <a:cs typeface="+mn-cs"/>
              </a:rPr>
              <a:t>* </a:t>
            </a:r>
            <a:r>
              <a:rPr lang="ru-RU" sz="1000" b="1" dirty="0">
                <a:solidFill>
                  <a:schemeClr val="tx1">
                    <a:lumMod val="65000"/>
                    <a:lumOff val="35000"/>
                  </a:schemeClr>
                </a:solidFill>
                <a:ea typeface="Times New Roman" panose="02020603050405020304" pitchFamily="18" charset="0"/>
                <a:cs typeface="+mn-cs"/>
              </a:rPr>
              <a:t>Указанное ограничение не распространяется: </a:t>
            </a:r>
          </a:p>
          <a:p>
            <a:pPr marL="179388" indent="-88900" algn="just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000" dirty="0">
                <a:solidFill>
                  <a:schemeClr val="tx1">
                    <a:lumMod val="65000"/>
                    <a:lumOff val="35000"/>
                  </a:schemeClr>
                </a:solidFill>
                <a:ea typeface="Times New Roman" panose="02020603050405020304" pitchFamily="18" charset="0"/>
                <a:cs typeface="+mn-cs"/>
              </a:rPr>
              <a:t>на хозяйственные общества, хозяйственные партнерства, деятельность которых заключается в практическом применении (внедрении) результатов интеллектуальной деятельности (программ для электронных вычислительных машин, баз данных, изобретений, полезных моделей, промышленных образцов, селекционных достижений, топологий интегральных микросхем, секретов производства (ноу-хау), исключительные права на которые принадлежат учредителям (участникам) соответственно таких хозяйственных обществ, хозяйственных партнерств - бюджетным, автономным научным учреждениям либо являющимся бюджетными учреждениями, автономными учреждениями образовательным организациям высшего </a:t>
            </a:r>
            <a:r>
              <a:rPr lang="ru-RU" sz="10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Times New Roman" panose="02020603050405020304" pitchFamily="18" charset="0"/>
                <a:cs typeface="+mn-cs"/>
              </a:rPr>
              <a:t>образования</a:t>
            </a:r>
            <a:endParaRPr lang="ru-RU" sz="1000" dirty="0">
              <a:solidFill>
                <a:schemeClr val="tx1">
                  <a:lumMod val="65000"/>
                  <a:lumOff val="35000"/>
                </a:schemeClr>
              </a:solidFill>
              <a:ea typeface="Times New Roman" panose="02020603050405020304" pitchFamily="18" charset="0"/>
              <a:cs typeface="+mn-cs"/>
            </a:endParaRPr>
          </a:p>
          <a:p>
            <a:pPr marL="179388" indent="-88900" algn="just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000" dirty="0">
                <a:solidFill>
                  <a:schemeClr val="tx1">
                    <a:lumMod val="65000"/>
                    <a:lumOff val="35000"/>
                  </a:schemeClr>
                </a:solidFill>
                <a:ea typeface="Times New Roman" panose="02020603050405020304" pitchFamily="18" charset="0"/>
                <a:cs typeface="+mn-cs"/>
              </a:rPr>
              <a:t>на юридические лица, получившие статус участника проекта в соответствии с Федеральным законом от 28 сентября 2010 года N 244-ФЗ "Об инновационном центре "</a:t>
            </a:r>
            <a:r>
              <a:rPr lang="ru-RU" sz="1000" dirty="0" err="1">
                <a:solidFill>
                  <a:schemeClr val="tx1">
                    <a:lumMod val="65000"/>
                    <a:lumOff val="35000"/>
                  </a:schemeClr>
                </a:solidFill>
                <a:ea typeface="Times New Roman" panose="02020603050405020304" pitchFamily="18" charset="0"/>
                <a:cs typeface="+mn-cs"/>
              </a:rPr>
              <a:t>Сколково</a:t>
            </a:r>
            <a:r>
              <a:rPr lang="ru-RU" sz="10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Times New Roman" panose="02020603050405020304" pitchFamily="18" charset="0"/>
                <a:cs typeface="+mn-cs"/>
              </a:rPr>
              <a:t>"</a:t>
            </a:r>
            <a:endParaRPr lang="ru-RU" sz="1000" dirty="0">
              <a:solidFill>
                <a:schemeClr val="tx1">
                  <a:lumMod val="65000"/>
                  <a:lumOff val="35000"/>
                </a:schemeClr>
              </a:solidFill>
              <a:ea typeface="Times New Roman" panose="02020603050405020304" pitchFamily="18" charset="0"/>
              <a:cs typeface="+mn-cs"/>
            </a:endParaRPr>
          </a:p>
          <a:p>
            <a:pPr marL="179388" indent="-88900" algn="just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000" dirty="0">
                <a:solidFill>
                  <a:schemeClr val="tx1">
                    <a:lumMod val="65000"/>
                    <a:lumOff val="35000"/>
                  </a:schemeClr>
                </a:solidFill>
                <a:ea typeface="Times New Roman" panose="02020603050405020304" pitchFamily="18" charset="0"/>
                <a:cs typeface="+mn-cs"/>
              </a:rPr>
              <a:t>на юридические лица, учредителями (участниками) которых являются юридические лица, включенные в утвержденный Правительством Российской Федерации перечень юридических лиц, предоставляющих государственную поддержку инновационной деятельности в формах, установленных Федеральным законом от 23 августа 1996 года N 127-ФЗ "О науке и государственной научно-технической политике". Юридические лица включаются в данный перечень в порядке, установленном Правительством Российской Федерации, при условии соответствия одному из следующих критериев:</a:t>
            </a:r>
          </a:p>
          <a:p>
            <a:pPr marL="179388" algn="just" fontAlgn="auto">
              <a:spcBef>
                <a:spcPts val="0"/>
              </a:spcBef>
              <a:spcAft>
                <a:spcPts val="0"/>
              </a:spcAft>
            </a:pPr>
            <a:r>
              <a:rPr lang="ru-RU" sz="1000" dirty="0">
                <a:solidFill>
                  <a:schemeClr val="tx1">
                    <a:lumMod val="65000"/>
                    <a:lumOff val="35000"/>
                  </a:schemeClr>
                </a:solidFill>
                <a:ea typeface="Times New Roman" panose="02020603050405020304" pitchFamily="18" charset="0"/>
                <a:cs typeface="+mn-cs"/>
              </a:rPr>
              <a:t>а) юридические лица являются открытыми акционерными обществами, не менее пятидесяти процентов акций которых находится в собственности Российской Федерации, или хозяйственными обществами, в которых данные открытые акционерные общества имеют право прямо и (или) косвенно распоряжаться более чем пятьюдесятью процентами голосов, приходящихся на голосующие акции (доли), составляющие уставные капиталы таких хозяйственных обществ, либо имеют возможность назначать единоличный исполнительный орган и (или) более половины состава коллегиального исполнительного органа, а также возможность определять избрание более половины состава совета директоров (наблюдательного совета);</a:t>
            </a:r>
          </a:p>
          <a:p>
            <a:pPr marL="179388" fontAlgn="auto">
              <a:spcBef>
                <a:spcPts val="0"/>
              </a:spcBef>
              <a:spcAft>
                <a:spcPts val="0"/>
              </a:spcAft>
            </a:pPr>
            <a:r>
              <a:rPr lang="ru-RU" sz="1000" dirty="0">
                <a:solidFill>
                  <a:schemeClr val="tx1">
                    <a:lumMod val="65000"/>
                    <a:lumOff val="35000"/>
                  </a:schemeClr>
                </a:solidFill>
                <a:ea typeface="Times New Roman" panose="02020603050405020304" pitchFamily="18" charset="0"/>
                <a:cs typeface="+mn-cs"/>
              </a:rPr>
              <a:t>б) юридические лица являются государственными корпорациями, учрежденными в соответствии с Федеральным законом от 12 января 1996 года N 7-ФЗ "О некоммерческих организациях.</a:t>
            </a:r>
          </a:p>
        </p:txBody>
      </p:sp>
    </p:spTree>
    <p:extLst>
      <p:ext uri="{BB962C8B-B14F-4D97-AF65-F5344CB8AC3E}">
        <p14:creationId xmlns:p14="http://schemas.microsoft.com/office/powerpoint/2010/main" val="4260919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Порядок отнесения ЮЛ и ИП к субъектам МСП </a:t>
            </a:r>
            <a:r>
              <a:rPr lang="ru-RU" dirty="0" smtClean="0"/>
              <a:t>в </a:t>
            </a:r>
            <a:r>
              <a:rPr lang="ru-RU" dirty="0"/>
              <a:t>соответствии </a:t>
            </a:r>
            <a:r>
              <a:rPr lang="ru-RU" dirty="0" smtClean="0"/>
              <a:t>с </a:t>
            </a:r>
            <a:br>
              <a:rPr lang="ru-RU" dirty="0" smtClean="0"/>
            </a:br>
            <a:r>
              <a:rPr lang="ru-RU" dirty="0" smtClean="0"/>
              <a:t>209-ФЗ</a:t>
            </a:r>
            <a:endParaRPr lang="ru-RU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091804" y="3715800"/>
            <a:ext cx="138564" cy="484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6858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35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/>
            </a:r>
            <a:br>
              <a:rPr kumimoji="0" lang="ru-RU" altLang="ru-RU" sz="135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</a:br>
            <a:endParaRPr kumimoji="0" lang="ru-RU" altLang="ru-RU" sz="135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5013" y="2232501"/>
            <a:ext cx="5184595" cy="5449768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2604" y="2232500"/>
            <a:ext cx="5330749" cy="5603399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370506" y="1213863"/>
            <a:ext cx="11884197" cy="830997"/>
          </a:xfrm>
          <a:prstGeom prst="rect">
            <a:avLst/>
          </a:prstGeom>
          <a:solidFill>
            <a:srgbClr val="E7F5FE"/>
          </a:solidFill>
        </p:spPr>
        <p:txBody>
          <a:bodyPr wrap="square" rtlCol="0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kern="0" dirty="0">
                <a:solidFill>
                  <a:prstClr val="black"/>
                </a:solidFill>
              </a:rPr>
              <a:t>Перечень юридических лиц, предоставляющих государственную поддержку инновационной деятельности в формах, установленных Федеральным законом от 23 августа 1996 года N 127-ФЗ "О науке и государственной научно-технической политике"</a:t>
            </a:r>
          </a:p>
        </p:txBody>
      </p:sp>
    </p:spTree>
    <p:extLst>
      <p:ext uri="{BB962C8B-B14F-4D97-AF65-F5344CB8AC3E}">
        <p14:creationId xmlns:p14="http://schemas.microsoft.com/office/powerpoint/2010/main" val="2252816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Порядок отнесения ЮЛ и ИП к субъектам МСП в соответствии с </a:t>
            </a:r>
            <a:br>
              <a:rPr lang="ru-RU" dirty="0"/>
            </a:br>
            <a:r>
              <a:rPr lang="ru-RU" dirty="0"/>
              <a:t>209-ФЗ</a:t>
            </a:r>
          </a:p>
        </p:txBody>
      </p:sp>
      <p:sp>
        <p:nvSpPr>
          <p:cNvPr id="49" name="Текст 2"/>
          <p:cNvSpPr txBox="1">
            <a:spLocks/>
          </p:cNvSpPr>
          <p:nvPr/>
        </p:nvSpPr>
        <p:spPr>
          <a:xfrm>
            <a:off x="370506" y="851087"/>
            <a:ext cx="8064577" cy="725733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None/>
              <a:defRPr sz="1272">
                <a:solidFill>
                  <a:schemeClr val="tx1"/>
                </a:solidFill>
                <a:latin typeface="+mn-lt"/>
              </a:defRPr>
            </a:lvl2pPr>
            <a:lvl3pPr marL="242962" indent="0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None/>
              <a:defRPr sz="1272">
                <a:solidFill>
                  <a:schemeClr val="tx1"/>
                </a:solidFill>
                <a:latin typeface="+mn-lt"/>
              </a:defRPr>
            </a:lvl3pPr>
            <a:lvl4pPr marL="476432" indent="0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None/>
              <a:defRPr sz="1145">
                <a:solidFill>
                  <a:schemeClr val="tx1"/>
                </a:solidFill>
                <a:latin typeface="+mn-lt"/>
              </a:defRPr>
            </a:lvl4pPr>
            <a:lvl5pPr marL="719391" indent="0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None/>
              <a:defRPr sz="1145">
                <a:solidFill>
                  <a:schemeClr val="tx1"/>
                </a:solidFill>
                <a:latin typeface="+mn-lt"/>
              </a:defRPr>
            </a:lvl5pPr>
            <a:lvl6pPr marL="1495728" indent="-229675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Char char="‒"/>
              <a:defRPr sz="1145">
                <a:solidFill>
                  <a:schemeClr val="tx1"/>
                </a:solidFill>
                <a:latin typeface="+mn-lt"/>
              </a:defRPr>
            </a:lvl6pPr>
            <a:lvl7pPr marL="2042391" indent="-229675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Char char="‒"/>
              <a:defRPr sz="1145">
                <a:solidFill>
                  <a:schemeClr val="tx1"/>
                </a:solidFill>
                <a:latin typeface="+mn-lt"/>
              </a:defRPr>
            </a:lvl7pPr>
            <a:lvl8pPr marL="2589053" indent="-229675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Char char="‒"/>
              <a:defRPr sz="1145">
                <a:solidFill>
                  <a:schemeClr val="tx1"/>
                </a:solidFill>
                <a:latin typeface="+mn-lt"/>
              </a:defRPr>
            </a:lvl8pPr>
            <a:lvl9pPr marL="3135713" indent="-229675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Char char="‒"/>
              <a:defRPr sz="1145">
                <a:solidFill>
                  <a:schemeClr val="tx1"/>
                </a:solidFill>
                <a:latin typeface="+mn-lt"/>
              </a:defRPr>
            </a:lvl9pPr>
          </a:lstStyle>
          <a:p>
            <a:pPr defTabSz="914373" fontAlgn="auto">
              <a:spcBef>
                <a:spcPts val="0"/>
              </a:spcBef>
              <a:spcAft>
                <a:spcPts val="0"/>
              </a:spcAft>
            </a:pPr>
            <a:r>
              <a:rPr lang="ru-RU" b="1" kern="0" dirty="0" smtClean="0"/>
              <a:t>Первичная сегментация субъекта МСП</a:t>
            </a:r>
            <a:endParaRPr lang="ru-RU" b="1" kern="0" dirty="0"/>
          </a:p>
        </p:txBody>
      </p:sp>
      <p:cxnSp>
        <p:nvCxnSpPr>
          <p:cNvPr id="50" name="Прямая соединительная линия 49"/>
          <p:cNvCxnSpPr/>
          <p:nvPr/>
        </p:nvCxnSpPr>
        <p:spPr>
          <a:xfrm>
            <a:off x="363538" y="1632965"/>
            <a:ext cx="1189196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Группа 6"/>
          <p:cNvGrpSpPr/>
          <p:nvPr/>
        </p:nvGrpSpPr>
        <p:grpSpPr>
          <a:xfrm>
            <a:off x="363538" y="1890330"/>
            <a:ext cx="11878481" cy="2295092"/>
            <a:chOff x="363538" y="1890330"/>
            <a:chExt cx="11878481" cy="1855381"/>
          </a:xfrm>
        </p:grpSpPr>
        <p:grpSp>
          <p:nvGrpSpPr>
            <p:cNvPr id="4" name="Группа 3"/>
            <p:cNvGrpSpPr/>
            <p:nvPr/>
          </p:nvGrpSpPr>
          <p:grpSpPr>
            <a:xfrm>
              <a:off x="363538" y="1978680"/>
              <a:ext cx="7720038" cy="1767031"/>
              <a:chOff x="363538" y="2361861"/>
              <a:chExt cx="6848118" cy="2220413"/>
            </a:xfrm>
          </p:grpSpPr>
          <p:grpSp>
            <p:nvGrpSpPr>
              <p:cNvPr id="51" name="Группа 50"/>
              <p:cNvGrpSpPr/>
              <p:nvPr/>
            </p:nvGrpSpPr>
            <p:grpSpPr>
              <a:xfrm>
                <a:off x="363538" y="2361861"/>
                <a:ext cx="5009846" cy="2220413"/>
                <a:chOff x="900923" y="2297747"/>
                <a:chExt cx="4553513" cy="1577725"/>
              </a:xfrm>
            </p:grpSpPr>
            <p:sp>
              <p:nvSpPr>
                <p:cNvPr id="61" name="Rectangle 2">
                  <a:hlinkClick r:id="" action="ppaction://noaction"/>
                </p:cNvPr>
                <p:cNvSpPr>
                  <a:spLocks noChangeArrowheads="1"/>
                </p:cNvSpPr>
                <p:nvPr>
                  <p:custDataLst>
                    <p:tags r:id="rId3"/>
                  </p:custDataLst>
                </p:nvPr>
              </p:nvSpPr>
              <p:spPr bwMode="auto">
                <a:xfrm>
                  <a:off x="900923" y="2550332"/>
                  <a:ext cx="1680352" cy="943324"/>
                </a:xfrm>
                <a:prstGeom prst="rect">
                  <a:avLst/>
                </a:prstGeom>
                <a:noFill/>
                <a:ln>
                  <a:solidFill>
                    <a:srgbClr val="1F4E79"/>
                  </a:solidFill>
                </a:ln>
              </p:spPr>
              <p:txBody>
                <a:bodyPr wrap="square" lIns="72000" tIns="0" rIns="36000" bIns="0" anchor="ctr">
                  <a:noAutofit/>
                </a:bodyPr>
                <a:lstStyle/>
                <a:p>
                  <a:pPr marL="177800" defTabSz="957263">
                    <a:lnSpc>
                      <a:spcPct val="106000"/>
                    </a:lnSpc>
                    <a:spcBef>
                      <a:spcPts val="300"/>
                    </a:spcBef>
                  </a:pPr>
                  <a:r>
                    <a:rPr lang="ru-RU" altLang="ja-JP" sz="1400" dirty="0">
                      <a:latin typeface="+mn-lt"/>
                      <a:cs typeface="+mn-cs"/>
                    </a:rPr>
                    <a:t>Анализируем </a:t>
                  </a:r>
                  <a:r>
                    <a:rPr lang="ru-RU" altLang="ja-JP" sz="1400" dirty="0" smtClean="0">
                      <a:latin typeface="+mn-lt"/>
                      <a:cs typeface="+mn-cs"/>
                    </a:rPr>
                    <a:t>календарный год, </a:t>
                  </a:r>
                  <a:r>
                    <a:rPr lang="ru-RU" altLang="ja-JP" sz="1400" dirty="0" smtClean="0"/>
                    <a:t>предшествующий текущему</a:t>
                  </a:r>
                  <a:endParaRPr lang="ru-RU" altLang="ja-JP" sz="1400" b="1" dirty="0">
                    <a:latin typeface="+mn-lt"/>
                    <a:cs typeface="+mn-cs"/>
                  </a:endParaRPr>
                </a:p>
              </p:txBody>
            </p:sp>
            <p:grpSp>
              <p:nvGrpSpPr>
                <p:cNvPr id="53" name="Группа 52"/>
                <p:cNvGrpSpPr/>
                <p:nvPr/>
              </p:nvGrpSpPr>
              <p:grpSpPr>
                <a:xfrm>
                  <a:off x="3276600" y="2297747"/>
                  <a:ext cx="2177836" cy="644304"/>
                  <a:chOff x="4426165" y="6418251"/>
                  <a:chExt cx="2177836" cy="644304"/>
                </a:xfrm>
              </p:grpSpPr>
              <p:sp>
                <p:nvSpPr>
                  <p:cNvPr id="59" name="Rectangle 2">
                    <a:hlinkClick r:id="" action="ppaction://noaction"/>
                  </p:cNvPr>
                  <p:cNvSpPr>
                    <a:spLocks noChangeArrowheads="1"/>
                  </p:cNvSpPr>
                  <p:nvPr>
                    <p:custDataLst>
                      <p:tags r:id="rId5"/>
                    </p:custDataLst>
                  </p:nvPr>
                </p:nvSpPr>
                <p:spPr bwMode="auto">
                  <a:xfrm>
                    <a:off x="4933172" y="6418251"/>
                    <a:ext cx="1670829" cy="644304"/>
                  </a:xfrm>
                  <a:prstGeom prst="rect">
                    <a:avLst/>
                  </a:prstGeom>
                  <a:noFill/>
                  <a:ln>
                    <a:solidFill>
                      <a:srgbClr val="72C7E7"/>
                    </a:solidFill>
                  </a:ln>
                </p:spPr>
                <p:txBody>
                  <a:bodyPr wrap="square" lIns="72000" tIns="0" rIns="36000" bIns="0" anchor="ctr">
                    <a:noAutofit/>
                  </a:bodyPr>
                  <a:lstStyle/>
                  <a:p>
                    <a:pPr marL="177800" defTabSz="957263">
                      <a:lnSpc>
                        <a:spcPct val="106000"/>
                      </a:lnSpc>
                      <a:spcBef>
                        <a:spcPts val="300"/>
                      </a:spcBef>
                    </a:pPr>
                    <a:r>
                      <a:rPr lang="ru-RU" altLang="ja-JP" sz="1400" dirty="0">
                        <a:latin typeface="+mn-lt"/>
                        <a:cs typeface="+mn-cs"/>
                      </a:rPr>
                      <a:t>ЮЛ или ИП соответствует критериям 209-ФЗ</a:t>
                    </a:r>
                  </a:p>
                </p:txBody>
              </p:sp>
              <p:sp>
                <p:nvSpPr>
                  <p:cNvPr id="60" name="TextBox 59"/>
                  <p:cNvSpPr txBox="1"/>
                  <p:nvPr/>
                </p:nvSpPr>
                <p:spPr>
                  <a:xfrm>
                    <a:off x="4426165" y="6418251"/>
                    <a:ext cx="506931" cy="644304"/>
                  </a:xfrm>
                  <a:prstGeom prst="rect">
                    <a:avLst/>
                  </a:prstGeom>
                  <a:solidFill>
                    <a:schemeClr val="bg1">
                      <a:lumMod val="95000"/>
                    </a:schemeClr>
                  </a:solidFill>
                  <a:ln>
                    <a:solidFill>
                      <a:srgbClr val="72C7E7"/>
                    </a:solidFill>
                  </a:ln>
                </p:spPr>
                <p:txBody>
                  <a:bodyPr wrap="square" lIns="36000" tIns="36000" rIns="36000" bIns="36000" rtlCol="0" anchor="ctr">
                    <a:noAutofit/>
                  </a:bodyPr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lang="en-US" altLang="ja-JP" sz="3600" kern="0" dirty="0">
                        <a:solidFill>
                          <a:srgbClr val="3C8A2E"/>
                        </a:solidFill>
                        <a:ea typeface="ＭＳ Ｐゴシック" charset="-128"/>
                        <a:sym typeface="Wingdings" pitchFamily="2" charset="2"/>
                      </a:rPr>
                      <a:t></a:t>
                    </a:r>
                    <a:endParaRPr lang="en-US" sz="3600" kern="0" dirty="0">
                      <a:solidFill>
                        <a:srgbClr val="3C8A2E"/>
                      </a:solidFill>
                      <a:ea typeface="ＭＳ Ｐゴシック" charset="-128"/>
                      <a:sym typeface="Wingdings" pitchFamily="2" charset="2"/>
                    </a:endParaRPr>
                  </a:p>
                </p:txBody>
              </p:sp>
            </p:grpSp>
            <p:grpSp>
              <p:nvGrpSpPr>
                <p:cNvPr id="54" name="Группа 53"/>
                <p:cNvGrpSpPr/>
                <p:nvPr/>
              </p:nvGrpSpPr>
              <p:grpSpPr>
                <a:xfrm>
                  <a:off x="3276600" y="3231168"/>
                  <a:ext cx="2177836" cy="644304"/>
                  <a:chOff x="4426165" y="7161812"/>
                  <a:chExt cx="2177836" cy="644304"/>
                </a:xfrm>
              </p:grpSpPr>
              <p:sp>
                <p:nvSpPr>
                  <p:cNvPr id="57" name="Rectangle 2">
                    <a:hlinkClick r:id="" action="ppaction://noaction"/>
                  </p:cNvPr>
                  <p:cNvSpPr>
                    <a:spLocks noChangeArrowheads="1"/>
                  </p:cNvSpPr>
                  <p:nvPr>
                    <p:custDataLst>
                      <p:tags r:id="rId4"/>
                    </p:custDataLst>
                  </p:nvPr>
                </p:nvSpPr>
                <p:spPr bwMode="auto">
                  <a:xfrm>
                    <a:off x="4933172" y="7161812"/>
                    <a:ext cx="1670829" cy="644304"/>
                  </a:xfrm>
                  <a:prstGeom prst="rect">
                    <a:avLst/>
                  </a:prstGeom>
                  <a:noFill/>
                  <a:ln>
                    <a:solidFill>
                      <a:srgbClr val="72C7E7"/>
                    </a:solidFill>
                  </a:ln>
                </p:spPr>
                <p:txBody>
                  <a:bodyPr wrap="square" lIns="72000" tIns="0" rIns="36000" bIns="0" anchor="ctr">
                    <a:noAutofit/>
                  </a:bodyPr>
                  <a:lstStyle/>
                  <a:p>
                    <a:pPr marL="177800" defTabSz="957263">
                      <a:lnSpc>
                        <a:spcPct val="106000"/>
                      </a:lnSpc>
                      <a:spcBef>
                        <a:spcPts val="300"/>
                      </a:spcBef>
                    </a:pPr>
                    <a:r>
                      <a:rPr lang="ru-RU" altLang="ja-JP" sz="1400" dirty="0">
                        <a:latin typeface="+mn-lt"/>
                        <a:cs typeface="+mn-cs"/>
                      </a:rPr>
                      <a:t>ЮЛ или ИП не соответствует критериям 209-ФЗ</a:t>
                    </a:r>
                  </a:p>
                </p:txBody>
              </p:sp>
              <p:sp>
                <p:nvSpPr>
                  <p:cNvPr id="58" name="TextBox 57"/>
                  <p:cNvSpPr txBox="1"/>
                  <p:nvPr/>
                </p:nvSpPr>
                <p:spPr>
                  <a:xfrm>
                    <a:off x="4426165" y="7161812"/>
                    <a:ext cx="506931" cy="644304"/>
                  </a:xfrm>
                  <a:prstGeom prst="rect">
                    <a:avLst/>
                  </a:prstGeom>
                  <a:solidFill>
                    <a:schemeClr val="bg1">
                      <a:lumMod val="95000"/>
                    </a:schemeClr>
                  </a:solidFill>
                  <a:ln>
                    <a:solidFill>
                      <a:srgbClr val="72C7E7"/>
                    </a:solidFill>
                  </a:ln>
                </p:spPr>
                <p:txBody>
                  <a:bodyPr wrap="square" lIns="36000" tIns="36000" rIns="36000" bIns="36000" rtlCol="0" anchor="ctr">
                    <a:noAutofit/>
                  </a:bodyPr>
                  <a:lstStyle/>
                  <a:p>
                    <a:pPr algn="ctr"/>
                    <a:r>
                      <a:rPr lang="en-US" altLang="ja-JP" sz="3600" dirty="0">
                        <a:solidFill>
                          <a:srgbClr val="C00000"/>
                        </a:solidFill>
                        <a:ea typeface="ＭＳ Ｐゴシック" charset="-128"/>
                        <a:sym typeface="Wingdings" pitchFamily="2" charset="2"/>
                      </a:rPr>
                      <a:t></a:t>
                    </a:r>
                    <a:endParaRPr lang="en-US" sz="3600" dirty="0">
                      <a:solidFill>
                        <a:srgbClr val="C00000"/>
                      </a:solidFill>
                      <a:ea typeface="ＭＳ Ｐゴシック" charset="-128"/>
                      <a:sym typeface="Wingdings" pitchFamily="2" charset="2"/>
                    </a:endParaRPr>
                  </a:p>
                </p:txBody>
              </p:sp>
            </p:grpSp>
            <p:cxnSp>
              <p:nvCxnSpPr>
                <p:cNvPr id="55" name="Соединительная линия уступом 54"/>
                <p:cNvCxnSpPr>
                  <a:stCxn id="61" idx="3"/>
                  <a:endCxn id="60" idx="1"/>
                </p:cNvCxnSpPr>
                <p:nvPr/>
              </p:nvCxnSpPr>
              <p:spPr>
                <a:xfrm flipV="1">
                  <a:off x="2581275" y="2619899"/>
                  <a:ext cx="695325" cy="402096"/>
                </a:xfrm>
                <a:prstGeom prst="bentConnector3">
                  <a:avLst/>
                </a:prstGeom>
                <a:ln w="76200">
                  <a:solidFill>
                    <a:schemeClr val="bg1">
                      <a:lumMod val="65000"/>
                    </a:schemeClr>
                  </a:solidFill>
                  <a:headEnd type="none" w="med" len="med"/>
                  <a:tailEnd type="triangle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Соединительная линия уступом 55"/>
                <p:cNvCxnSpPr>
                  <a:stCxn id="61" idx="3"/>
                  <a:endCxn id="58" idx="1"/>
                </p:cNvCxnSpPr>
                <p:nvPr/>
              </p:nvCxnSpPr>
              <p:spPr>
                <a:xfrm>
                  <a:off x="2581275" y="3021995"/>
                  <a:ext cx="695325" cy="531325"/>
                </a:xfrm>
                <a:prstGeom prst="bentConnector3">
                  <a:avLst/>
                </a:prstGeom>
                <a:ln w="76200">
                  <a:solidFill>
                    <a:schemeClr val="bg1">
                      <a:lumMod val="65000"/>
                    </a:schemeClr>
                  </a:solidFill>
                  <a:headEnd type="none" w="med" len="med"/>
                  <a:tailEnd type="triangle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63" name="Rectangle 2">
                <a:hlinkClick r:id="" action="ppaction://noaction"/>
              </p:cNvPr>
              <p:cNvSpPr>
                <a:spLocks noChangeArrowheads="1"/>
              </p:cNvSpPr>
              <p:nvPr>
                <p:custDataLst>
                  <p:tags r:id="rId1"/>
                </p:custDataLst>
              </p:nvPr>
            </p:nvSpPr>
            <p:spPr bwMode="auto">
              <a:xfrm>
                <a:off x="5725824" y="2361862"/>
                <a:ext cx="1485832" cy="906762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</p:spPr>
            <p:txBody>
              <a:bodyPr wrap="square" lIns="72000" tIns="0" rIns="36000" bIns="0" anchor="ctr">
                <a:noAutofit/>
              </a:bodyPr>
              <a:lstStyle/>
              <a:p>
                <a:pPr algn="ctr" defTabSz="957263">
                  <a:lnSpc>
                    <a:spcPct val="106000"/>
                  </a:lnSpc>
                  <a:spcBef>
                    <a:spcPts val="300"/>
                  </a:spcBef>
                </a:pPr>
                <a:r>
                  <a:rPr lang="ru-RU" altLang="ja-JP" sz="1400" b="1" dirty="0">
                    <a:solidFill>
                      <a:schemeClr val="bg1"/>
                    </a:solidFill>
                    <a:latin typeface="+mn-lt"/>
                    <a:cs typeface="+mn-cs"/>
                  </a:rPr>
                  <a:t>ЮЛ </a:t>
                </a:r>
                <a:r>
                  <a:rPr lang="en-US" altLang="ja-JP" sz="1400" b="1" dirty="0" smtClean="0">
                    <a:solidFill>
                      <a:schemeClr val="bg1"/>
                    </a:solidFill>
                    <a:latin typeface="+mn-lt"/>
                    <a:cs typeface="+mn-cs"/>
                  </a:rPr>
                  <a:t>/</a:t>
                </a:r>
                <a:r>
                  <a:rPr lang="ru-RU" altLang="ja-JP" sz="1400" b="1" dirty="0" smtClean="0">
                    <a:solidFill>
                      <a:schemeClr val="bg1"/>
                    </a:solidFill>
                    <a:latin typeface="+mn-lt"/>
                    <a:cs typeface="+mn-cs"/>
                  </a:rPr>
                  <a:t> </a:t>
                </a:r>
                <a:r>
                  <a:rPr lang="ru-RU" altLang="ja-JP" sz="1400" b="1" dirty="0">
                    <a:solidFill>
                      <a:schemeClr val="bg1"/>
                    </a:solidFill>
                    <a:latin typeface="+mn-lt"/>
                    <a:cs typeface="+mn-cs"/>
                  </a:rPr>
                  <a:t>ИП является субъектом МСП</a:t>
                </a:r>
              </a:p>
            </p:txBody>
          </p:sp>
          <p:cxnSp>
            <p:nvCxnSpPr>
              <p:cNvPr id="76" name="Прямая со стрелкой 75"/>
              <p:cNvCxnSpPr>
                <a:stCxn id="59" idx="3"/>
                <a:endCxn id="63" idx="1"/>
              </p:cNvCxnSpPr>
              <p:nvPr/>
            </p:nvCxnSpPr>
            <p:spPr>
              <a:xfrm>
                <a:off x="5373384" y="2815242"/>
                <a:ext cx="352440" cy="0"/>
              </a:xfrm>
              <a:prstGeom prst="straightConnector1">
                <a:avLst/>
              </a:prstGeom>
              <a:ln w="76200">
                <a:solidFill>
                  <a:schemeClr val="bg1">
                    <a:lumMod val="65000"/>
                  </a:schemeClr>
                </a:solidFill>
                <a:headEnd type="none" w="med" len="med"/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3" name="Rectangle 2">
                <a:hlinkClick r:id="" action="ppaction://noaction"/>
              </p:cNvPr>
              <p:cNvSpPr>
                <a:spLocks noChangeArrowheads="1"/>
              </p:cNvSpPr>
              <p:nvPr>
                <p:custDataLst>
                  <p:tags r:id="rId2"/>
                </p:custDataLst>
              </p:nvPr>
            </p:nvSpPr>
            <p:spPr bwMode="auto">
              <a:xfrm>
                <a:off x="5725824" y="3675512"/>
                <a:ext cx="1485832" cy="906761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txBody>
              <a:bodyPr wrap="square" lIns="72000" tIns="0" rIns="36000" bIns="0" anchor="ctr">
                <a:noAutofit/>
              </a:bodyPr>
              <a:lstStyle/>
              <a:p>
                <a:pPr algn="ctr" defTabSz="957263">
                  <a:lnSpc>
                    <a:spcPct val="106000"/>
                  </a:lnSpc>
                  <a:spcBef>
                    <a:spcPts val="300"/>
                  </a:spcBef>
                </a:pPr>
                <a:r>
                  <a:rPr lang="ru-RU" altLang="ja-JP" sz="1400" b="1" dirty="0">
                    <a:solidFill>
                      <a:schemeClr val="bg1"/>
                    </a:solidFill>
                    <a:latin typeface="+mn-lt"/>
                    <a:cs typeface="+mn-cs"/>
                  </a:rPr>
                  <a:t>ЮЛ </a:t>
                </a:r>
                <a:r>
                  <a:rPr lang="en-US" altLang="ja-JP" sz="1400" b="1" dirty="0" smtClean="0">
                    <a:solidFill>
                      <a:schemeClr val="bg1"/>
                    </a:solidFill>
                    <a:latin typeface="+mn-lt"/>
                    <a:cs typeface="+mn-cs"/>
                  </a:rPr>
                  <a:t>/</a:t>
                </a:r>
                <a:r>
                  <a:rPr lang="ru-RU" altLang="ja-JP" sz="1400" b="1" dirty="0" smtClean="0">
                    <a:solidFill>
                      <a:schemeClr val="bg1"/>
                    </a:solidFill>
                    <a:latin typeface="+mn-lt"/>
                    <a:cs typeface="+mn-cs"/>
                  </a:rPr>
                  <a:t> </a:t>
                </a:r>
                <a:r>
                  <a:rPr lang="ru-RU" altLang="ja-JP" sz="1400" b="1" dirty="0">
                    <a:solidFill>
                      <a:schemeClr val="bg1"/>
                    </a:solidFill>
                    <a:latin typeface="+mn-lt"/>
                    <a:cs typeface="+mn-cs"/>
                  </a:rPr>
                  <a:t>ИП </a:t>
                </a:r>
                <a:r>
                  <a:rPr lang="ru-RU" altLang="ja-JP" sz="1400" b="1" dirty="0" smtClean="0">
                    <a:solidFill>
                      <a:schemeClr val="bg1"/>
                    </a:solidFill>
                    <a:latin typeface="+mn-lt"/>
                    <a:cs typeface="+mn-cs"/>
                  </a:rPr>
                  <a:t>не является </a:t>
                </a:r>
                <a:r>
                  <a:rPr lang="ru-RU" altLang="ja-JP" sz="1400" b="1" dirty="0">
                    <a:solidFill>
                      <a:schemeClr val="bg1"/>
                    </a:solidFill>
                    <a:latin typeface="+mn-lt"/>
                    <a:cs typeface="+mn-cs"/>
                  </a:rPr>
                  <a:t>субъектом МСП</a:t>
                </a:r>
              </a:p>
            </p:txBody>
          </p:sp>
          <p:cxnSp>
            <p:nvCxnSpPr>
              <p:cNvPr id="95" name="Прямая со стрелкой 94"/>
              <p:cNvCxnSpPr>
                <a:stCxn id="57" idx="3"/>
                <a:endCxn id="93" idx="1"/>
              </p:cNvCxnSpPr>
              <p:nvPr/>
            </p:nvCxnSpPr>
            <p:spPr>
              <a:xfrm>
                <a:off x="5373384" y="4128893"/>
                <a:ext cx="352440" cy="0"/>
              </a:xfrm>
              <a:prstGeom prst="straightConnector1">
                <a:avLst/>
              </a:prstGeom>
              <a:ln w="76200">
                <a:solidFill>
                  <a:schemeClr val="bg1">
                    <a:lumMod val="65000"/>
                  </a:schemeClr>
                </a:solidFill>
                <a:headEnd type="none" w="med" len="med"/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6" name="Прямоугольник 95"/>
            <p:cNvSpPr/>
            <p:nvPr/>
          </p:nvSpPr>
          <p:spPr>
            <a:xfrm>
              <a:off x="8599471" y="1890330"/>
              <a:ext cx="3642548" cy="1611409"/>
            </a:xfrm>
            <a:prstGeom prst="rect">
              <a:avLst/>
            </a:prstGeom>
            <a:solidFill>
              <a:srgbClr val="E7F5FE"/>
            </a:solidFill>
          </p:spPr>
          <p:txBody>
            <a:bodyPr wrap="square" lIns="144000" tIns="0" rIns="36000" bIns="0" anchor="ctr">
              <a:noAutofit/>
            </a:bodyPr>
            <a:lstStyle/>
            <a:p>
              <a:pPr marL="627063" defTabSz="957263">
                <a:lnSpc>
                  <a:spcPct val="106000"/>
                </a:lnSpc>
                <a:spcBef>
                  <a:spcPts val="0"/>
                </a:spcBef>
              </a:pPr>
              <a:r>
                <a:rPr lang="ru-RU" sz="1600" dirty="0" smtClean="0">
                  <a:solidFill>
                    <a:srgbClr val="1F4E79"/>
                  </a:solidFill>
                </a:rPr>
                <a:t>В целях </a:t>
              </a:r>
              <a:r>
                <a:rPr lang="ru-RU" sz="1600" dirty="0">
                  <a:solidFill>
                    <a:srgbClr val="1F4E79"/>
                  </a:solidFill>
                </a:rPr>
                <a:t>первичной сегментации не </a:t>
              </a:r>
              <a:r>
                <a:rPr lang="ru-RU" sz="1600" dirty="0" smtClean="0">
                  <a:solidFill>
                    <a:srgbClr val="1F4E79"/>
                  </a:solidFill>
                </a:rPr>
                <a:t>анализируются: </a:t>
              </a:r>
            </a:p>
            <a:p>
              <a:pPr marL="801688" indent="-174625" defTabSz="957263">
                <a:lnSpc>
                  <a:spcPct val="106000"/>
                </a:lnSpc>
                <a:spcBef>
                  <a:spcPts val="0"/>
                </a:spcBef>
                <a:buFont typeface="Arial" panose="020B0604020202020204" pitchFamily="34" charset="0"/>
                <a:buChar char="•"/>
              </a:pPr>
              <a:r>
                <a:rPr lang="ru-RU" sz="1600" dirty="0" smtClean="0">
                  <a:solidFill>
                    <a:srgbClr val="1F4E79"/>
                  </a:solidFill>
                  <a:latin typeface="+mn-lt"/>
                  <a:cs typeface="+mn-cs"/>
                </a:rPr>
                <a:t>текущий отчетный период</a:t>
              </a:r>
            </a:p>
            <a:p>
              <a:pPr marL="801688" indent="-174625" defTabSz="957263">
                <a:lnSpc>
                  <a:spcPct val="106000"/>
                </a:lnSpc>
                <a:spcBef>
                  <a:spcPts val="0"/>
                </a:spcBef>
                <a:buFont typeface="Arial" panose="020B0604020202020204" pitchFamily="34" charset="0"/>
                <a:buChar char="•"/>
              </a:pPr>
              <a:r>
                <a:rPr lang="ru-RU" sz="1600" dirty="0" smtClean="0">
                  <a:solidFill>
                    <a:srgbClr val="1F4E79"/>
                  </a:solidFill>
                  <a:latin typeface="+mn-lt"/>
                  <a:cs typeface="+mn-cs"/>
                </a:rPr>
                <a:t>периоды до календарного года, </a:t>
              </a:r>
              <a:r>
                <a:rPr lang="ru-RU" sz="1600" dirty="0" smtClean="0">
                  <a:solidFill>
                    <a:srgbClr val="1F4E79"/>
                  </a:solidFill>
                </a:rPr>
                <a:t>предшествующего текущему</a:t>
              </a:r>
              <a:r>
                <a:rPr lang="en-US" sz="1600" dirty="0" smtClean="0">
                  <a:solidFill>
                    <a:srgbClr val="1F4E79"/>
                  </a:solidFill>
                </a:rPr>
                <a:t>*</a:t>
              </a:r>
              <a:r>
                <a:rPr lang="ru-RU" sz="1600" dirty="0" smtClean="0">
                  <a:solidFill>
                    <a:srgbClr val="1F4E79"/>
                  </a:solidFill>
                </a:rPr>
                <a:t> </a:t>
              </a:r>
              <a:endParaRPr lang="ru-RU" sz="1600" dirty="0">
                <a:solidFill>
                  <a:srgbClr val="1F4E79"/>
                </a:solidFill>
                <a:latin typeface="+mn-lt"/>
                <a:cs typeface="+mn-cs"/>
              </a:endParaRPr>
            </a:p>
          </p:txBody>
        </p:sp>
      </p:grpSp>
      <p:sp>
        <p:nvSpPr>
          <p:cNvPr id="12" name="Прямоугольник 11"/>
          <p:cNvSpPr/>
          <p:nvPr/>
        </p:nvSpPr>
        <p:spPr>
          <a:xfrm>
            <a:off x="363538" y="6103406"/>
            <a:ext cx="11878480" cy="1205317"/>
          </a:xfrm>
          <a:prstGeom prst="rect">
            <a:avLst/>
          </a:prstGeom>
          <a:solidFill>
            <a:srgbClr val="E7F5FE"/>
          </a:solidFill>
        </p:spPr>
        <p:txBody>
          <a:bodyPr wrap="square" lIns="144000" tIns="0" rIns="36000" bIns="0" anchor="ctr">
            <a:noAutofit/>
          </a:bodyPr>
          <a:lstStyle/>
          <a:p>
            <a:pPr marL="627063" defTabSz="957263">
              <a:lnSpc>
                <a:spcPct val="106000"/>
              </a:lnSpc>
              <a:spcBef>
                <a:spcPts val="1800"/>
              </a:spcBef>
            </a:pPr>
            <a:r>
              <a:rPr lang="ru-RU" sz="1600" dirty="0">
                <a:solidFill>
                  <a:srgbClr val="1F4E79"/>
                </a:solidFill>
                <a:latin typeface="+mn-lt"/>
                <a:cs typeface="+mn-cs"/>
              </a:rPr>
              <a:t>Категория субъекта </a:t>
            </a:r>
            <a:r>
              <a:rPr lang="ru-RU" sz="1600" dirty="0" smtClean="0">
                <a:solidFill>
                  <a:srgbClr val="1F4E79"/>
                </a:solidFill>
                <a:latin typeface="+mn-lt"/>
                <a:cs typeface="+mn-cs"/>
              </a:rPr>
              <a:t>МСП </a:t>
            </a:r>
            <a:r>
              <a:rPr lang="ru-RU" sz="1600" dirty="0">
                <a:solidFill>
                  <a:srgbClr val="1F4E79"/>
                </a:solidFill>
                <a:latin typeface="+mn-lt"/>
                <a:cs typeface="+mn-cs"/>
              </a:rPr>
              <a:t>изменяется в случае, если предельные значения </a:t>
            </a:r>
            <a:r>
              <a:rPr lang="ru-RU" sz="1600" dirty="0">
                <a:solidFill>
                  <a:srgbClr val="1F4E79"/>
                </a:solidFill>
              </a:rPr>
              <a:t>в течение </a:t>
            </a:r>
            <a:r>
              <a:rPr lang="en-US" sz="1600" dirty="0" smtClean="0">
                <a:solidFill>
                  <a:srgbClr val="1F4E79"/>
                </a:solidFill>
              </a:rPr>
              <a:t>3</a:t>
            </a:r>
            <a:r>
              <a:rPr lang="ru-RU" sz="1600" dirty="0" smtClean="0">
                <a:solidFill>
                  <a:srgbClr val="1F4E79"/>
                </a:solidFill>
              </a:rPr>
              <a:t> </a:t>
            </a:r>
            <a:r>
              <a:rPr lang="ru-RU" sz="1600" dirty="0">
                <a:solidFill>
                  <a:srgbClr val="1F4E79"/>
                </a:solidFill>
              </a:rPr>
              <a:t>календарных лет, следующих один за </a:t>
            </a:r>
            <a:r>
              <a:rPr lang="ru-RU" sz="1600" dirty="0" smtClean="0">
                <a:solidFill>
                  <a:srgbClr val="1F4E79"/>
                </a:solidFill>
              </a:rPr>
              <a:t>другим, находятся на уровне </a:t>
            </a:r>
            <a:r>
              <a:rPr lang="ru-RU" sz="1600" dirty="0" smtClean="0">
                <a:solidFill>
                  <a:srgbClr val="1F4E79"/>
                </a:solidFill>
                <a:latin typeface="+mn-lt"/>
                <a:cs typeface="+mn-cs"/>
              </a:rPr>
              <a:t>выше </a:t>
            </a:r>
            <a:r>
              <a:rPr lang="ru-RU" sz="1600" dirty="0">
                <a:solidFill>
                  <a:srgbClr val="1F4E79"/>
                </a:solidFill>
                <a:latin typeface="+mn-lt"/>
                <a:cs typeface="+mn-cs"/>
              </a:rPr>
              <a:t>или ниже </a:t>
            </a:r>
            <a:r>
              <a:rPr lang="ru-RU" sz="1600" dirty="0" smtClean="0">
                <a:solidFill>
                  <a:srgbClr val="1F4E79"/>
                </a:solidFill>
                <a:latin typeface="+mn-lt"/>
                <a:cs typeface="+mn-cs"/>
              </a:rPr>
              <a:t>следующих предельных значений, установленных в соответствии со статьей 4 Федерального закона </a:t>
            </a:r>
            <a:r>
              <a:rPr lang="en-US" sz="1600" dirty="0" smtClean="0">
                <a:solidFill>
                  <a:srgbClr val="1F4E79"/>
                </a:solidFill>
                <a:latin typeface="+mn-lt"/>
                <a:cs typeface="+mn-cs"/>
              </a:rPr>
              <a:t>N </a:t>
            </a:r>
            <a:r>
              <a:rPr lang="ru-RU" sz="1600" dirty="0" smtClean="0">
                <a:solidFill>
                  <a:srgbClr val="1F4E79"/>
                </a:solidFill>
                <a:latin typeface="+mn-lt"/>
                <a:cs typeface="+mn-cs"/>
              </a:rPr>
              <a:t>209-ФЗ</a:t>
            </a:r>
            <a:endParaRPr lang="ru-RU" sz="1600" dirty="0">
              <a:solidFill>
                <a:srgbClr val="1F4E79"/>
              </a:solidFill>
              <a:latin typeface="+mn-lt"/>
              <a:cs typeface="+mn-cs"/>
            </a:endParaRPr>
          </a:p>
        </p:txBody>
      </p:sp>
      <p:sp>
        <p:nvSpPr>
          <p:cNvPr id="28" name="Текст 2"/>
          <p:cNvSpPr txBox="1">
            <a:spLocks/>
          </p:cNvSpPr>
          <p:nvPr/>
        </p:nvSpPr>
        <p:spPr>
          <a:xfrm>
            <a:off x="370506" y="5119516"/>
            <a:ext cx="8064577" cy="725733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None/>
              <a:defRPr sz="1272">
                <a:solidFill>
                  <a:schemeClr val="tx1"/>
                </a:solidFill>
                <a:latin typeface="+mn-lt"/>
              </a:defRPr>
            </a:lvl2pPr>
            <a:lvl3pPr marL="242962" indent="0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None/>
              <a:defRPr sz="1272">
                <a:solidFill>
                  <a:schemeClr val="tx1"/>
                </a:solidFill>
                <a:latin typeface="+mn-lt"/>
              </a:defRPr>
            </a:lvl3pPr>
            <a:lvl4pPr marL="476432" indent="0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None/>
              <a:defRPr sz="1145">
                <a:solidFill>
                  <a:schemeClr val="tx1"/>
                </a:solidFill>
                <a:latin typeface="+mn-lt"/>
              </a:defRPr>
            </a:lvl4pPr>
            <a:lvl5pPr marL="719391" indent="0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None/>
              <a:defRPr sz="1145">
                <a:solidFill>
                  <a:schemeClr val="tx1"/>
                </a:solidFill>
                <a:latin typeface="+mn-lt"/>
              </a:defRPr>
            </a:lvl5pPr>
            <a:lvl6pPr marL="1495728" indent="-229675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Char char="‒"/>
              <a:defRPr sz="1145">
                <a:solidFill>
                  <a:schemeClr val="tx1"/>
                </a:solidFill>
                <a:latin typeface="+mn-lt"/>
              </a:defRPr>
            </a:lvl6pPr>
            <a:lvl7pPr marL="2042391" indent="-229675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Char char="‒"/>
              <a:defRPr sz="1145">
                <a:solidFill>
                  <a:schemeClr val="tx1"/>
                </a:solidFill>
                <a:latin typeface="+mn-lt"/>
              </a:defRPr>
            </a:lvl7pPr>
            <a:lvl8pPr marL="2589053" indent="-229675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Char char="‒"/>
              <a:defRPr sz="1145">
                <a:solidFill>
                  <a:schemeClr val="tx1"/>
                </a:solidFill>
                <a:latin typeface="+mn-lt"/>
              </a:defRPr>
            </a:lvl8pPr>
            <a:lvl9pPr marL="3135713" indent="-229675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Char char="‒"/>
              <a:defRPr sz="1145">
                <a:solidFill>
                  <a:schemeClr val="tx1"/>
                </a:solidFill>
                <a:latin typeface="+mn-lt"/>
              </a:defRPr>
            </a:lvl9pPr>
          </a:lstStyle>
          <a:p>
            <a:pPr defTabSz="914373" fontAlgn="auto">
              <a:spcBef>
                <a:spcPts val="0"/>
              </a:spcBef>
              <a:spcAft>
                <a:spcPts val="0"/>
              </a:spcAft>
            </a:pPr>
            <a:r>
              <a:rPr lang="ru-RU" b="1" kern="0" smtClean="0"/>
              <a:t>Пересегментация субъекта МСП</a:t>
            </a:r>
            <a:endParaRPr lang="ru-RU" b="1" kern="0" dirty="0"/>
          </a:p>
        </p:txBody>
      </p:sp>
      <p:cxnSp>
        <p:nvCxnSpPr>
          <p:cNvPr id="29" name="Прямая соединительная линия 28"/>
          <p:cNvCxnSpPr/>
          <p:nvPr/>
        </p:nvCxnSpPr>
        <p:spPr>
          <a:xfrm>
            <a:off x="363538" y="5901394"/>
            <a:ext cx="1189196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" name="Группа 29"/>
          <p:cNvGrpSpPr/>
          <p:nvPr/>
        </p:nvGrpSpPr>
        <p:grpSpPr>
          <a:xfrm>
            <a:off x="8759417" y="2087943"/>
            <a:ext cx="474736" cy="523220"/>
            <a:chOff x="200025" y="5799115"/>
            <a:chExt cx="475107" cy="523627"/>
          </a:xfrm>
        </p:grpSpPr>
        <p:sp>
          <p:nvSpPr>
            <p:cNvPr id="31" name="Равнобедренный треугольник 30"/>
            <p:cNvSpPr/>
            <p:nvPr/>
          </p:nvSpPr>
          <p:spPr>
            <a:xfrm>
              <a:off x="200025" y="5810250"/>
              <a:ext cx="475107" cy="409575"/>
            </a:xfrm>
            <a:prstGeom prst="triangle">
              <a:avLst/>
            </a:prstGeom>
            <a:noFill/>
            <a:ln w="19050">
              <a:solidFill>
                <a:srgbClr val="1F4E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000" dirty="0">
                <a:solidFill>
                  <a:srgbClr val="00A1DE"/>
                </a:solidFill>
              </a:endParaRPr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276391" y="5799115"/>
              <a:ext cx="284274" cy="52362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800" i="1" dirty="0" err="1" smtClean="0">
                  <a:solidFill>
                    <a:srgbClr val="1F4E79"/>
                  </a:solidFill>
                  <a:latin typeface="Book Antiqua" panose="02040602050305030304" pitchFamily="18" charset="0"/>
                  <a:cs typeface="Aparajita" panose="020B0604020202020204" pitchFamily="34" charset="0"/>
                </a:rPr>
                <a:t>i</a:t>
              </a:r>
              <a:endParaRPr lang="ru-RU" sz="2800" i="1" dirty="0">
                <a:solidFill>
                  <a:srgbClr val="1F4E79"/>
                </a:solidFill>
                <a:latin typeface="Book Antiqua" panose="02040602050305030304" pitchFamily="18" charset="0"/>
                <a:cs typeface="Aparajita" panose="020B0604020202020204" pitchFamily="34" charset="0"/>
              </a:endParaRPr>
            </a:p>
          </p:txBody>
        </p:sp>
      </p:grpSp>
      <p:grpSp>
        <p:nvGrpSpPr>
          <p:cNvPr id="33" name="Группа 32"/>
          <p:cNvGrpSpPr/>
          <p:nvPr/>
        </p:nvGrpSpPr>
        <p:grpSpPr>
          <a:xfrm>
            <a:off x="487156" y="6444454"/>
            <a:ext cx="474736" cy="523220"/>
            <a:chOff x="200025" y="5799115"/>
            <a:chExt cx="475107" cy="523627"/>
          </a:xfrm>
        </p:grpSpPr>
        <p:sp>
          <p:nvSpPr>
            <p:cNvPr id="34" name="Равнобедренный треугольник 33"/>
            <p:cNvSpPr/>
            <p:nvPr/>
          </p:nvSpPr>
          <p:spPr>
            <a:xfrm>
              <a:off x="200025" y="5810250"/>
              <a:ext cx="475107" cy="409575"/>
            </a:xfrm>
            <a:prstGeom prst="triangle">
              <a:avLst/>
            </a:prstGeom>
            <a:noFill/>
            <a:ln w="19050">
              <a:solidFill>
                <a:srgbClr val="1F4E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000" dirty="0">
                <a:solidFill>
                  <a:srgbClr val="00A1DE"/>
                </a:solidFill>
              </a:endParaRPr>
            </a:p>
          </p:txBody>
        </p:sp>
        <p:sp>
          <p:nvSpPr>
            <p:cNvPr id="35" name="Прямоугольник 34"/>
            <p:cNvSpPr/>
            <p:nvPr/>
          </p:nvSpPr>
          <p:spPr>
            <a:xfrm>
              <a:off x="276391" y="5799115"/>
              <a:ext cx="284274" cy="52362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800" i="1" dirty="0" err="1" smtClean="0">
                  <a:solidFill>
                    <a:srgbClr val="1F4E79"/>
                  </a:solidFill>
                  <a:latin typeface="Book Antiqua" panose="02040602050305030304" pitchFamily="18" charset="0"/>
                  <a:cs typeface="Aparajita" panose="020B0604020202020204" pitchFamily="34" charset="0"/>
                </a:rPr>
                <a:t>i</a:t>
              </a:r>
              <a:endParaRPr lang="ru-RU" sz="2800" i="1" dirty="0">
                <a:solidFill>
                  <a:srgbClr val="1F4E79"/>
                </a:solidFill>
                <a:latin typeface="Book Antiqua" panose="02040602050305030304" pitchFamily="18" charset="0"/>
                <a:cs typeface="Aparajita" panose="020B0604020202020204" pitchFamily="34" charset="0"/>
              </a:endParaRPr>
            </a:p>
          </p:txBody>
        </p:sp>
      </p:grpSp>
      <p:sp>
        <p:nvSpPr>
          <p:cNvPr id="8" name="Прямоугольник 7"/>
          <p:cNvSpPr/>
          <p:nvPr/>
        </p:nvSpPr>
        <p:spPr>
          <a:xfrm>
            <a:off x="8560390" y="3921866"/>
            <a:ext cx="381962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* </a:t>
            </a:r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Например, по состоянию на 2016 г. : </a:t>
            </a:r>
          </a:p>
          <a:p>
            <a:pPr marL="266700" indent="-171450"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текущий отчетный период – 2016 г.</a:t>
            </a:r>
          </a:p>
          <a:p>
            <a:pPr marL="266700" indent="-171450"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предшествующий календарный год – 2015 г.</a:t>
            </a:r>
          </a:p>
          <a:p>
            <a:pPr marL="266700" indent="-171450"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периоды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до календарного года, предшествующего текущему </a:t>
            </a: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– 2014 г. и ранее</a:t>
            </a:r>
            <a:endParaRPr lang="ru-RU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8014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35659" y="152402"/>
            <a:ext cx="8519044" cy="698685"/>
          </a:xfrm>
        </p:spPr>
        <p:txBody>
          <a:bodyPr/>
          <a:lstStyle/>
          <a:p>
            <a:r>
              <a:rPr lang="ru-RU" dirty="0" smtClean="0"/>
              <a:t>О Корпорации</a:t>
            </a:r>
            <a:endParaRPr lang="ru-RU" dirty="0"/>
          </a:p>
        </p:txBody>
      </p:sp>
      <p:grpSp>
        <p:nvGrpSpPr>
          <p:cNvPr id="6" name="Группа 5"/>
          <p:cNvGrpSpPr/>
          <p:nvPr/>
        </p:nvGrpSpPr>
        <p:grpSpPr>
          <a:xfrm>
            <a:off x="363538" y="4005313"/>
            <a:ext cx="11891163" cy="3044979"/>
            <a:chOff x="698997" y="2325435"/>
            <a:chExt cx="11891163" cy="3044979"/>
          </a:xfrm>
        </p:grpSpPr>
        <p:sp>
          <p:nvSpPr>
            <p:cNvPr id="3" name="Скругленный прямоугольник 2"/>
            <p:cNvSpPr/>
            <p:nvPr/>
          </p:nvSpPr>
          <p:spPr>
            <a:xfrm>
              <a:off x="705965" y="2325435"/>
              <a:ext cx="1695269" cy="3044979"/>
            </a:xfrm>
            <a:prstGeom prst="roundRect">
              <a:avLst>
                <a:gd name="adj" fmla="val 4144"/>
              </a:avLst>
            </a:prstGeom>
            <a:solidFill>
              <a:srgbClr val="1F4E79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1439863" defTabSz="914373" fontAlgn="auto">
                <a:spcBef>
                  <a:spcPts val="0"/>
                </a:spcBef>
                <a:spcAft>
                  <a:spcPts val="0"/>
                </a:spcAft>
              </a:pPr>
              <a:endParaRPr lang="ru-RU" sz="2800" b="1" kern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2908299" y="2325436"/>
              <a:ext cx="9681861" cy="3044978"/>
            </a:xfrm>
            <a:prstGeom prst="rect">
              <a:avLst/>
            </a:prstGeom>
          </p:spPr>
          <p:txBody>
            <a:bodyPr wrap="square" lIns="72000" tIns="0" rIns="36000" bIns="0" anchor="ctr">
              <a:noAutofit/>
            </a:bodyPr>
            <a:lstStyle/>
            <a:p>
              <a:pPr defTabSz="957263">
                <a:lnSpc>
                  <a:spcPct val="106000"/>
                </a:lnSpc>
                <a:spcBef>
                  <a:spcPts val="2400"/>
                </a:spcBef>
              </a:pPr>
              <a:r>
                <a:rPr lang="ru-RU" sz="1600" dirty="0">
                  <a:latin typeface="+mj-lt"/>
                  <a:cs typeface="+mn-cs"/>
                </a:rPr>
                <a:t>Осуществляет деятельность в соответствии с Федеральным законом от 24.07.07 № 209-ФЗ «О развитии малого и среднего предпринимательства в Российской Федерации</a:t>
              </a:r>
              <a:r>
                <a:rPr lang="ru-RU" sz="1600" dirty="0" smtClean="0">
                  <a:latin typeface="+mj-lt"/>
                  <a:cs typeface="+mn-cs"/>
                </a:rPr>
                <a:t>»</a:t>
              </a:r>
            </a:p>
            <a:p>
              <a:pPr defTabSz="957263">
                <a:lnSpc>
                  <a:spcPct val="106000"/>
                </a:lnSpc>
                <a:spcBef>
                  <a:spcPts val="2400"/>
                </a:spcBef>
              </a:pPr>
              <a:r>
                <a:rPr lang="ru-RU" sz="1600" dirty="0">
                  <a:latin typeface="+mj-lt"/>
                  <a:cs typeface="+mn-cs"/>
                </a:rPr>
                <a:t>100% акций принадлежит Российской Федерации в лице Федерального агентства по управлению государственным имуществом</a:t>
              </a:r>
            </a:p>
            <a:p>
              <a:pPr defTabSz="957263">
                <a:lnSpc>
                  <a:spcPct val="106000"/>
                </a:lnSpc>
                <a:spcBef>
                  <a:spcPts val="2400"/>
                </a:spcBef>
              </a:pPr>
              <a:r>
                <a:rPr lang="ru-RU" sz="1600" dirty="0">
                  <a:latin typeface="+mj-lt"/>
                  <a:cs typeface="+mn-cs"/>
                </a:rPr>
                <a:t>Уставный капитал - 50 млрд. рублей</a:t>
              </a:r>
            </a:p>
            <a:p>
              <a:pPr defTabSz="957263">
                <a:lnSpc>
                  <a:spcPct val="106000"/>
                </a:lnSpc>
                <a:spcBef>
                  <a:spcPts val="2400"/>
                </a:spcBef>
              </a:pPr>
              <a:r>
                <a:rPr lang="ru-RU" sz="1600" dirty="0">
                  <a:latin typeface="+mj-lt"/>
                  <a:cs typeface="+mn-cs"/>
                </a:rPr>
                <a:t>Корпорация обеспечивает исполнение обязательств, принятых на себя АО «НДКО «АКГ</a:t>
              </a:r>
              <a:r>
                <a:rPr lang="ru-RU" sz="1600" dirty="0" smtClean="0">
                  <a:latin typeface="+mj-lt"/>
                  <a:cs typeface="+mn-cs"/>
                </a:rPr>
                <a:t>»</a:t>
              </a:r>
              <a:endParaRPr lang="ru-RU" sz="1600" dirty="0">
                <a:latin typeface="+mj-lt"/>
                <a:cs typeface="+mn-cs"/>
              </a:endParaRPr>
            </a:p>
          </p:txBody>
        </p:sp>
        <p:sp>
          <p:nvSpPr>
            <p:cNvPr id="21" name="L-Shape 10"/>
            <p:cNvSpPr/>
            <p:nvPr/>
          </p:nvSpPr>
          <p:spPr>
            <a:xfrm rot="13701821">
              <a:off x="2463709" y="2654329"/>
              <a:ext cx="269603" cy="269603"/>
            </a:xfrm>
            <a:prstGeom prst="corner">
              <a:avLst>
                <a:gd name="adj1" fmla="val 23334"/>
                <a:gd name="adj2" fmla="val 24129"/>
              </a:avLst>
            </a:prstGeom>
            <a:solidFill>
              <a:srgbClr val="1F4E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698997" y="4209549"/>
              <a:ext cx="1709204" cy="61308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373" fontAlgn="auto">
                <a:spcBef>
                  <a:spcPts val="0"/>
                </a:spcBef>
                <a:spcAft>
                  <a:spcPts val="0"/>
                </a:spcAft>
              </a:pPr>
              <a:r>
                <a:rPr lang="ru-RU" sz="1800" b="1" kern="0" dirty="0" smtClean="0">
                  <a:solidFill>
                    <a:schemeClr val="bg1"/>
                  </a:solidFill>
                  <a:latin typeface="+mj-lt"/>
                  <a:cs typeface="+mn-cs"/>
                </a:rPr>
                <a:t>Ключевые факты</a:t>
              </a:r>
              <a:endParaRPr lang="ru-RU" sz="1800" b="1" kern="0" dirty="0">
                <a:solidFill>
                  <a:schemeClr val="bg1"/>
                </a:solidFill>
                <a:latin typeface="+mj-lt"/>
                <a:cs typeface="+mn-cs"/>
              </a:endParaRPr>
            </a:p>
          </p:txBody>
        </p:sp>
        <p:sp>
          <p:nvSpPr>
            <p:cNvPr id="22" name="L-Shape 10"/>
            <p:cNvSpPr/>
            <p:nvPr/>
          </p:nvSpPr>
          <p:spPr>
            <a:xfrm rot="13701821">
              <a:off x="2463710" y="3531348"/>
              <a:ext cx="269603" cy="269603"/>
            </a:xfrm>
            <a:prstGeom prst="corner">
              <a:avLst>
                <a:gd name="adj1" fmla="val 23334"/>
                <a:gd name="adj2" fmla="val 24129"/>
              </a:avLst>
            </a:prstGeom>
            <a:solidFill>
              <a:srgbClr val="1F4E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23" name="L-Shape 10"/>
            <p:cNvSpPr/>
            <p:nvPr/>
          </p:nvSpPr>
          <p:spPr>
            <a:xfrm rot="13701821">
              <a:off x="2463710" y="4276566"/>
              <a:ext cx="269603" cy="269603"/>
            </a:xfrm>
            <a:prstGeom prst="corner">
              <a:avLst>
                <a:gd name="adj1" fmla="val 23334"/>
                <a:gd name="adj2" fmla="val 24129"/>
              </a:avLst>
            </a:prstGeom>
            <a:solidFill>
              <a:srgbClr val="1F4E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28" name="L-Shape 10"/>
            <p:cNvSpPr/>
            <p:nvPr/>
          </p:nvSpPr>
          <p:spPr>
            <a:xfrm rot="13701821">
              <a:off x="2463710" y="4880529"/>
              <a:ext cx="269603" cy="269603"/>
            </a:xfrm>
            <a:prstGeom prst="corner">
              <a:avLst>
                <a:gd name="adj1" fmla="val 23334"/>
                <a:gd name="adj2" fmla="val 24129"/>
              </a:avLst>
            </a:prstGeom>
            <a:solidFill>
              <a:srgbClr val="1F4E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</p:grpSp>
      <p:grpSp>
        <p:nvGrpSpPr>
          <p:cNvPr id="5" name="Группа 4"/>
          <p:cNvGrpSpPr/>
          <p:nvPr/>
        </p:nvGrpSpPr>
        <p:grpSpPr>
          <a:xfrm>
            <a:off x="363538" y="2113956"/>
            <a:ext cx="11891164" cy="1456603"/>
            <a:chOff x="698997" y="5644556"/>
            <a:chExt cx="11891164" cy="1456603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2908299" y="5811037"/>
              <a:ext cx="9681862" cy="1123641"/>
            </a:xfrm>
            <a:prstGeom prst="rect">
              <a:avLst/>
            </a:prstGeom>
          </p:spPr>
          <p:txBody>
            <a:bodyPr wrap="square" lIns="72000" tIns="0" rIns="36000" bIns="0" anchor="ctr">
              <a:noAutofit/>
            </a:bodyPr>
            <a:lstStyle/>
            <a:p>
              <a:pPr defTabSz="957263">
                <a:lnSpc>
                  <a:spcPct val="106000"/>
                </a:lnSpc>
                <a:spcBef>
                  <a:spcPts val="1800"/>
                </a:spcBef>
              </a:pPr>
              <a:r>
                <a:rPr lang="ru-RU" sz="1600" dirty="0" smtClean="0">
                  <a:latin typeface="+mj-lt"/>
                  <a:cs typeface="+mn-cs"/>
                </a:rPr>
                <a:t>Корпорация </a:t>
              </a:r>
              <a:r>
                <a:rPr lang="ru-RU" sz="1600" dirty="0">
                  <a:latin typeface="+mj-lt"/>
                  <a:cs typeface="+mn-cs"/>
                </a:rPr>
                <a:t>– институт развития в сфере малого и среднего </a:t>
              </a:r>
              <a:r>
                <a:rPr lang="ru-RU" sz="1600" dirty="0" smtClean="0">
                  <a:latin typeface="+mj-lt"/>
                  <a:cs typeface="+mn-cs"/>
                </a:rPr>
                <a:t>предпринимательства</a:t>
              </a:r>
              <a:endParaRPr lang="ru-RU" sz="1600" dirty="0">
                <a:latin typeface="+mj-lt"/>
                <a:cs typeface="+mn-cs"/>
              </a:endParaRPr>
            </a:p>
          </p:txBody>
        </p:sp>
        <p:sp>
          <p:nvSpPr>
            <p:cNvPr id="29" name="Скругленный прямоугольник 28"/>
            <p:cNvSpPr/>
            <p:nvPr/>
          </p:nvSpPr>
          <p:spPr>
            <a:xfrm>
              <a:off x="705965" y="5644556"/>
              <a:ext cx="1695269" cy="1456603"/>
            </a:xfrm>
            <a:prstGeom prst="roundRect">
              <a:avLst>
                <a:gd name="adj" fmla="val 4144"/>
              </a:avLst>
            </a:prstGeom>
            <a:solidFill>
              <a:srgbClr val="0070C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1439863" defTabSz="914373" fontAlgn="auto">
                <a:spcBef>
                  <a:spcPts val="0"/>
                </a:spcBef>
                <a:spcAft>
                  <a:spcPts val="0"/>
                </a:spcAft>
              </a:pPr>
              <a:endParaRPr lang="ru-RU" sz="2800" b="1" kern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698997" y="6640027"/>
              <a:ext cx="1709204" cy="351189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373" fontAlgn="auto">
                <a:spcBef>
                  <a:spcPts val="0"/>
                </a:spcBef>
                <a:spcAft>
                  <a:spcPts val="0"/>
                </a:spcAft>
              </a:pPr>
              <a:r>
                <a:rPr lang="ru-RU" sz="1800" b="1" kern="0" dirty="0" smtClean="0">
                  <a:solidFill>
                    <a:schemeClr val="bg1"/>
                  </a:solidFill>
                  <a:latin typeface="+mj-lt"/>
                  <a:cs typeface="+mn-cs"/>
                </a:rPr>
                <a:t>Миссия</a:t>
              </a:r>
              <a:endParaRPr lang="ru-RU" sz="1800" b="1" kern="0" dirty="0">
                <a:solidFill>
                  <a:schemeClr val="bg1"/>
                </a:solidFill>
                <a:latin typeface="+mj-lt"/>
                <a:cs typeface="+mn-cs"/>
              </a:endParaRPr>
            </a:p>
          </p:txBody>
        </p:sp>
        <p:pic>
          <p:nvPicPr>
            <p:cNvPr id="27" name="Picture 10" descr="C:\Users\jsauvageau\Desktop\4.png"/>
            <p:cNvPicPr>
              <a:picLocks noChangeAspect="1" noChangeArrowheads="1"/>
            </p:cNvPicPr>
            <p:nvPr/>
          </p:nvPicPr>
          <p:blipFill>
            <a:blip r:embed="rId2" cstate="print">
              <a:biLevel thresh="25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72222" y="5785212"/>
              <a:ext cx="762754" cy="7627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6" name="L-Shape 10"/>
            <p:cNvSpPr/>
            <p:nvPr/>
          </p:nvSpPr>
          <p:spPr>
            <a:xfrm rot="13701821">
              <a:off x="2463710" y="6212656"/>
              <a:ext cx="269603" cy="269603"/>
            </a:xfrm>
            <a:prstGeom prst="corner">
              <a:avLst>
                <a:gd name="adj1" fmla="val 23334"/>
                <a:gd name="adj2" fmla="val 24129"/>
              </a:avLst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+mj-lt"/>
              </a:endParaRPr>
            </a:p>
          </p:txBody>
        </p:sp>
      </p:grpSp>
      <p:grpSp>
        <p:nvGrpSpPr>
          <p:cNvPr id="42" name="Group 632"/>
          <p:cNvGrpSpPr/>
          <p:nvPr/>
        </p:nvGrpSpPr>
        <p:grpSpPr>
          <a:xfrm>
            <a:off x="751292" y="4440431"/>
            <a:ext cx="933696" cy="1231619"/>
            <a:chOff x="10260013" y="4238625"/>
            <a:chExt cx="482600" cy="636588"/>
          </a:xfrm>
          <a:solidFill>
            <a:schemeClr val="bg1"/>
          </a:solidFill>
        </p:grpSpPr>
        <p:sp>
          <p:nvSpPr>
            <p:cNvPr id="43" name="Freeform 859"/>
            <p:cNvSpPr>
              <a:spLocks noEditPoints="1"/>
            </p:cNvSpPr>
            <p:nvPr/>
          </p:nvSpPr>
          <p:spPr bwMode="auto">
            <a:xfrm>
              <a:off x="10260013" y="4238625"/>
              <a:ext cx="482600" cy="636588"/>
            </a:xfrm>
            <a:custGeom>
              <a:avLst/>
              <a:gdLst>
                <a:gd name="T0" fmla="*/ 149 w 165"/>
                <a:gd name="T1" fmla="*/ 218 h 218"/>
                <a:gd name="T2" fmla="*/ 17 w 165"/>
                <a:gd name="T3" fmla="*/ 218 h 218"/>
                <a:gd name="T4" fmla="*/ 0 w 165"/>
                <a:gd name="T5" fmla="*/ 202 h 218"/>
                <a:gd name="T6" fmla="*/ 0 w 165"/>
                <a:gd name="T7" fmla="*/ 16 h 218"/>
                <a:gd name="T8" fmla="*/ 17 w 165"/>
                <a:gd name="T9" fmla="*/ 0 h 218"/>
                <a:gd name="T10" fmla="*/ 149 w 165"/>
                <a:gd name="T11" fmla="*/ 0 h 218"/>
                <a:gd name="T12" fmla="*/ 165 w 165"/>
                <a:gd name="T13" fmla="*/ 16 h 218"/>
                <a:gd name="T14" fmla="*/ 165 w 165"/>
                <a:gd name="T15" fmla="*/ 202 h 218"/>
                <a:gd name="T16" fmla="*/ 149 w 165"/>
                <a:gd name="T17" fmla="*/ 218 h 218"/>
                <a:gd name="T18" fmla="*/ 17 w 165"/>
                <a:gd name="T19" fmla="*/ 12 h 218"/>
                <a:gd name="T20" fmla="*/ 12 w 165"/>
                <a:gd name="T21" fmla="*/ 16 h 218"/>
                <a:gd name="T22" fmla="*/ 12 w 165"/>
                <a:gd name="T23" fmla="*/ 202 h 218"/>
                <a:gd name="T24" fmla="*/ 17 w 165"/>
                <a:gd name="T25" fmla="*/ 206 h 218"/>
                <a:gd name="T26" fmla="*/ 149 w 165"/>
                <a:gd name="T27" fmla="*/ 206 h 218"/>
                <a:gd name="T28" fmla="*/ 153 w 165"/>
                <a:gd name="T29" fmla="*/ 202 h 218"/>
                <a:gd name="T30" fmla="*/ 153 w 165"/>
                <a:gd name="T31" fmla="*/ 16 h 218"/>
                <a:gd name="T32" fmla="*/ 149 w 165"/>
                <a:gd name="T33" fmla="*/ 12 h 218"/>
                <a:gd name="T34" fmla="*/ 17 w 165"/>
                <a:gd name="T35" fmla="*/ 12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65" h="218">
                  <a:moveTo>
                    <a:pt x="149" y="218"/>
                  </a:moveTo>
                  <a:cubicBezTo>
                    <a:pt x="17" y="218"/>
                    <a:pt x="17" y="218"/>
                    <a:pt x="17" y="218"/>
                  </a:cubicBezTo>
                  <a:cubicBezTo>
                    <a:pt x="8" y="218"/>
                    <a:pt x="0" y="211"/>
                    <a:pt x="0" y="202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7"/>
                    <a:pt x="8" y="0"/>
                    <a:pt x="17" y="0"/>
                  </a:cubicBezTo>
                  <a:cubicBezTo>
                    <a:pt x="149" y="0"/>
                    <a:pt x="149" y="0"/>
                    <a:pt x="149" y="0"/>
                  </a:cubicBezTo>
                  <a:cubicBezTo>
                    <a:pt x="158" y="0"/>
                    <a:pt x="165" y="7"/>
                    <a:pt x="165" y="16"/>
                  </a:cubicBezTo>
                  <a:cubicBezTo>
                    <a:pt x="165" y="202"/>
                    <a:pt x="165" y="202"/>
                    <a:pt x="165" y="202"/>
                  </a:cubicBezTo>
                  <a:cubicBezTo>
                    <a:pt x="165" y="211"/>
                    <a:pt x="158" y="218"/>
                    <a:pt x="149" y="218"/>
                  </a:cubicBezTo>
                  <a:close/>
                  <a:moveTo>
                    <a:pt x="17" y="12"/>
                  </a:moveTo>
                  <a:cubicBezTo>
                    <a:pt x="14" y="12"/>
                    <a:pt x="12" y="14"/>
                    <a:pt x="12" y="16"/>
                  </a:cubicBezTo>
                  <a:cubicBezTo>
                    <a:pt x="12" y="202"/>
                    <a:pt x="12" y="202"/>
                    <a:pt x="12" y="202"/>
                  </a:cubicBezTo>
                  <a:cubicBezTo>
                    <a:pt x="12" y="204"/>
                    <a:pt x="14" y="206"/>
                    <a:pt x="17" y="206"/>
                  </a:cubicBezTo>
                  <a:cubicBezTo>
                    <a:pt x="149" y="206"/>
                    <a:pt x="149" y="206"/>
                    <a:pt x="149" y="206"/>
                  </a:cubicBezTo>
                  <a:cubicBezTo>
                    <a:pt x="151" y="206"/>
                    <a:pt x="153" y="204"/>
                    <a:pt x="153" y="202"/>
                  </a:cubicBezTo>
                  <a:cubicBezTo>
                    <a:pt x="153" y="16"/>
                    <a:pt x="153" y="16"/>
                    <a:pt x="153" y="16"/>
                  </a:cubicBezTo>
                  <a:cubicBezTo>
                    <a:pt x="153" y="14"/>
                    <a:pt x="151" y="12"/>
                    <a:pt x="149" y="12"/>
                  </a:cubicBezTo>
                  <a:lnTo>
                    <a:pt x="17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defTabSz="1020833"/>
              <a:endParaRPr lang="en-US" sz="2073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44" name="Freeform 860"/>
            <p:cNvSpPr>
              <a:spLocks/>
            </p:cNvSpPr>
            <p:nvPr/>
          </p:nvSpPr>
          <p:spPr bwMode="auto">
            <a:xfrm>
              <a:off x="10344150" y="4519613"/>
              <a:ext cx="312738" cy="34925"/>
            </a:xfrm>
            <a:custGeom>
              <a:avLst/>
              <a:gdLst>
                <a:gd name="T0" fmla="*/ 101 w 107"/>
                <a:gd name="T1" fmla="*/ 12 h 12"/>
                <a:gd name="T2" fmla="*/ 6 w 107"/>
                <a:gd name="T3" fmla="*/ 12 h 12"/>
                <a:gd name="T4" fmla="*/ 0 w 107"/>
                <a:gd name="T5" fmla="*/ 6 h 12"/>
                <a:gd name="T6" fmla="*/ 6 w 107"/>
                <a:gd name="T7" fmla="*/ 0 h 12"/>
                <a:gd name="T8" fmla="*/ 101 w 107"/>
                <a:gd name="T9" fmla="*/ 0 h 12"/>
                <a:gd name="T10" fmla="*/ 107 w 107"/>
                <a:gd name="T11" fmla="*/ 6 h 12"/>
                <a:gd name="T12" fmla="*/ 101 w 107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7" h="12">
                  <a:moveTo>
                    <a:pt x="101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0" y="9"/>
                    <a:pt x="0" y="6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5" y="0"/>
                    <a:pt x="107" y="2"/>
                    <a:pt x="107" y="6"/>
                  </a:cubicBezTo>
                  <a:cubicBezTo>
                    <a:pt x="107" y="9"/>
                    <a:pt x="105" y="12"/>
                    <a:pt x="101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defTabSz="1020833"/>
              <a:endParaRPr lang="en-US" sz="2073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45" name="Freeform 861"/>
            <p:cNvSpPr>
              <a:spLocks/>
            </p:cNvSpPr>
            <p:nvPr/>
          </p:nvSpPr>
          <p:spPr bwMode="auto">
            <a:xfrm>
              <a:off x="10344150" y="4451350"/>
              <a:ext cx="312738" cy="36513"/>
            </a:xfrm>
            <a:custGeom>
              <a:avLst/>
              <a:gdLst>
                <a:gd name="T0" fmla="*/ 101 w 107"/>
                <a:gd name="T1" fmla="*/ 12 h 12"/>
                <a:gd name="T2" fmla="*/ 6 w 107"/>
                <a:gd name="T3" fmla="*/ 12 h 12"/>
                <a:gd name="T4" fmla="*/ 0 w 107"/>
                <a:gd name="T5" fmla="*/ 6 h 12"/>
                <a:gd name="T6" fmla="*/ 6 w 107"/>
                <a:gd name="T7" fmla="*/ 0 h 12"/>
                <a:gd name="T8" fmla="*/ 101 w 107"/>
                <a:gd name="T9" fmla="*/ 0 h 12"/>
                <a:gd name="T10" fmla="*/ 107 w 107"/>
                <a:gd name="T11" fmla="*/ 6 h 12"/>
                <a:gd name="T12" fmla="*/ 101 w 107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7" h="12">
                  <a:moveTo>
                    <a:pt x="101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0" y="9"/>
                    <a:pt x="0" y="6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5" y="0"/>
                    <a:pt x="107" y="2"/>
                    <a:pt x="107" y="6"/>
                  </a:cubicBezTo>
                  <a:cubicBezTo>
                    <a:pt x="107" y="9"/>
                    <a:pt x="105" y="12"/>
                    <a:pt x="101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defTabSz="1020833"/>
              <a:endParaRPr lang="en-US" sz="2073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46" name="Freeform 862"/>
            <p:cNvSpPr>
              <a:spLocks/>
            </p:cNvSpPr>
            <p:nvPr/>
          </p:nvSpPr>
          <p:spPr bwMode="auto">
            <a:xfrm>
              <a:off x="10344150" y="4384675"/>
              <a:ext cx="312738" cy="34925"/>
            </a:xfrm>
            <a:custGeom>
              <a:avLst/>
              <a:gdLst>
                <a:gd name="T0" fmla="*/ 101 w 107"/>
                <a:gd name="T1" fmla="*/ 12 h 12"/>
                <a:gd name="T2" fmla="*/ 6 w 107"/>
                <a:gd name="T3" fmla="*/ 12 h 12"/>
                <a:gd name="T4" fmla="*/ 0 w 107"/>
                <a:gd name="T5" fmla="*/ 6 h 12"/>
                <a:gd name="T6" fmla="*/ 6 w 107"/>
                <a:gd name="T7" fmla="*/ 0 h 12"/>
                <a:gd name="T8" fmla="*/ 101 w 107"/>
                <a:gd name="T9" fmla="*/ 0 h 12"/>
                <a:gd name="T10" fmla="*/ 107 w 107"/>
                <a:gd name="T11" fmla="*/ 6 h 12"/>
                <a:gd name="T12" fmla="*/ 101 w 107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7" h="12">
                  <a:moveTo>
                    <a:pt x="101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0" y="9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5" y="0"/>
                    <a:pt x="107" y="3"/>
                    <a:pt x="107" y="6"/>
                  </a:cubicBezTo>
                  <a:cubicBezTo>
                    <a:pt x="107" y="9"/>
                    <a:pt x="105" y="12"/>
                    <a:pt x="101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defTabSz="1020833"/>
              <a:endParaRPr lang="en-US" sz="2073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47" name="Freeform 863"/>
            <p:cNvSpPr>
              <a:spLocks/>
            </p:cNvSpPr>
            <p:nvPr/>
          </p:nvSpPr>
          <p:spPr bwMode="auto">
            <a:xfrm>
              <a:off x="10344150" y="4583113"/>
              <a:ext cx="312738" cy="34925"/>
            </a:xfrm>
            <a:custGeom>
              <a:avLst/>
              <a:gdLst>
                <a:gd name="T0" fmla="*/ 101 w 107"/>
                <a:gd name="T1" fmla="*/ 12 h 12"/>
                <a:gd name="T2" fmla="*/ 6 w 107"/>
                <a:gd name="T3" fmla="*/ 12 h 12"/>
                <a:gd name="T4" fmla="*/ 0 w 107"/>
                <a:gd name="T5" fmla="*/ 6 h 12"/>
                <a:gd name="T6" fmla="*/ 6 w 107"/>
                <a:gd name="T7" fmla="*/ 0 h 12"/>
                <a:gd name="T8" fmla="*/ 101 w 107"/>
                <a:gd name="T9" fmla="*/ 0 h 12"/>
                <a:gd name="T10" fmla="*/ 107 w 107"/>
                <a:gd name="T11" fmla="*/ 6 h 12"/>
                <a:gd name="T12" fmla="*/ 101 w 107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7" h="12">
                  <a:moveTo>
                    <a:pt x="101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0" y="9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5" y="0"/>
                    <a:pt x="107" y="3"/>
                    <a:pt x="107" y="6"/>
                  </a:cubicBezTo>
                  <a:cubicBezTo>
                    <a:pt x="107" y="9"/>
                    <a:pt x="105" y="12"/>
                    <a:pt x="101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defTabSz="1020833"/>
              <a:endParaRPr lang="en-US" sz="2073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48" name="Freeform 864"/>
            <p:cNvSpPr>
              <a:spLocks/>
            </p:cNvSpPr>
            <p:nvPr/>
          </p:nvSpPr>
          <p:spPr bwMode="auto">
            <a:xfrm>
              <a:off x="10344150" y="4651375"/>
              <a:ext cx="176213" cy="34925"/>
            </a:xfrm>
            <a:custGeom>
              <a:avLst/>
              <a:gdLst>
                <a:gd name="T0" fmla="*/ 54 w 60"/>
                <a:gd name="T1" fmla="*/ 12 h 12"/>
                <a:gd name="T2" fmla="*/ 6 w 60"/>
                <a:gd name="T3" fmla="*/ 12 h 12"/>
                <a:gd name="T4" fmla="*/ 0 w 60"/>
                <a:gd name="T5" fmla="*/ 6 h 12"/>
                <a:gd name="T6" fmla="*/ 6 w 60"/>
                <a:gd name="T7" fmla="*/ 0 h 12"/>
                <a:gd name="T8" fmla="*/ 54 w 60"/>
                <a:gd name="T9" fmla="*/ 0 h 12"/>
                <a:gd name="T10" fmla="*/ 60 w 60"/>
                <a:gd name="T11" fmla="*/ 6 h 12"/>
                <a:gd name="T12" fmla="*/ 54 w 60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12">
                  <a:moveTo>
                    <a:pt x="54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0" y="10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57" y="0"/>
                    <a:pt x="60" y="3"/>
                    <a:pt x="60" y="6"/>
                  </a:cubicBezTo>
                  <a:cubicBezTo>
                    <a:pt x="60" y="10"/>
                    <a:pt x="57" y="12"/>
                    <a:pt x="54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defTabSz="1020833"/>
              <a:endParaRPr lang="en-US" sz="2073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</p:grpSp>
      <p:sp>
        <p:nvSpPr>
          <p:cNvPr id="49" name="Текст 2"/>
          <p:cNvSpPr>
            <a:spLocks noGrp="1"/>
          </p:cNvSpPr>
          <p:nvPr>
            <p:ph type="body" sz="quarter" idx="10"/>
          </p:nvPr>
        </p:nvSpPr>
        <p:spPr>
          <a:xfrm>
            <a:off x="370506" y="1163697"/>
            <a:ext cx="11884197" cy="725733"/>
          </a:xfrm>
        </p:spPr>
        <p:txBody>
          <a:bodyPr anchor="b"/>
          <a:lstStyle/>
          <a:p>
            <a:pPr defTabSz="914373" fontAlgn="auto">
              <a:spcBef>
                <a:spcPts val="0"/>
              </a:spcBef>
              <a:spcAft>
                <a:spcPts val="0"/>
              </a:spcAft>
            </a:pPr>
            <a:r>
              <a:rPr lang="ru-RU" b="1" dirty="0"/>
              <a:t>АО «Федеральная корпорация по развитию малого и среднего предпринимательства</a:t>
            </a:r>
            <a:r>
              <a:rPr lang="ru-RU" b="1" dirty="0" smtClean="0"/>
              <a:t>»</a:t>
            </a:r>
            <a:endParaRPr lang="ru-RU" b="1" dirty="0"/>
          </a:p>
        </p:txBody>
      </p:sp>
      <p:cxnSp>
        <p:nvCxnSpPr>
          <p:cNvPr id="50" name="Прямая соединительная линия 49"/>
          <p:cNvCxnSpPr/>
          <p:nvPr/>
        </p:nvCxnSpPr>
        <p:spPr>
          <a:xfrm>
            <a:off x="363538" y="1938338"/>
            <a:ext cx="1189116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4578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Скругленный прямоугольник 36"/>
          <p:cNvSpPr/>
          <p:nvPr/>
        </p:nvSpPr>
        <p:spPr>
          <a:xfrm>
            <a:off x="370506" y="4308697"/>
            <a:ext cx="5778438" cy="1456603"/>
          </a:xfrm>
          <a:prstGeom prst="roundRect">
            <a:avLst>
              <a:gd name="adj" fmla="val 4144"/>
            </a:avLst>
          </a:prstGeom>
          <a:solidFill>
            <a:srgbClr val="E7F5FE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1439863" defTabSz="914373" fontAlgn="auto">
              <a:spcBef>
                <a:spcPts val="0"/>
              </a:spcBef>
              <a:spcAft>
                <a:spcPts val="0"/>
              </a:spcAft>
            </a:pPr>
            <a:endParaRPr lang="ru-RU" sz="2800" b="1" kern="0">
              <a:solidFill>
                <a:schemeClr val="bg1"/>
              </a:solidFill>
              <a:latin typeface="Calibri"/>
            </a:endParaRPr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370506" y="6239597"/>
            <a:ext cx="5778438" cy="1456603"/>
          </a:xfrm>
          <a:prstGeom prst="roundRect">
            <a:avLst>
              <a:gd name="adj" fmla="val 4144"/>
            </a:avLst>
          </a:prstGeom>
          <a:solidFill>
            <a:srgbClr val="E7F5FE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1439863" defTabSz="914373" fontAlgn="auto">
              <a:spcBef>
                <a:spcPts val="0"/>
              </a:spcBef>
              <a:spcAft>
                <a:spcPts val="0"/>
              </a:spcAft>
            </a:pPr>
            <a:endParaRPr lang="ru-RU" sz="2800" b="1" kern="0">
              <a:solidFill>
                <a:schemeClr val="bg1"/>
              </a:solidFill>
              <a:latin typeface="Calibri"/>
            </a:endParaRPr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6266189" y="2391732"/>
            <a:ext cx="5988514" cy="1456603"/>
          </a:xfrm>
          <a:prstGeom prst="roundRect">
            <a:avLst>
              <a:gd name="adj" fmla="val 4144"/>
            </a:avLst>
          </a:prstGeom>
          <a:solidFill>
            <a:srgbClr val="E7F5FE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1439863" defTabSz="914373" fontAlgn="auto">
              <a:spcBef>
                <a:spcPts val="0"/>
              </a:spcBef>
              <a:spcAft>
                <a:spcPts val="0"/>
              </a:spcAft>
            </a:pPr>
            <a:endParaRPr lang="ru-RU" sz="2800" b="1" kern="0">
              <a:solidFill>
                <a:schemeClr val="bg1"/>
              </a:solidFill>
              <a:latin typeface="Calibri"/>
            </a:endParaRPr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6266189" y="4315665"/>
            <a:ext cx="5988514" cy="1456603"/>
          </a:xfrm>
          <a:prstGeom prst="roundRect">
            <a:avLst>
              <a:gd name="adj" fmla="val 4144"/>
            </a:avLst>
          </a:prstGeom>
          <a:solidFill>
            <a:srgbClr val="E7F5FE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1439863" defTabSz="914373" fontAlgn="auto">
              <a:spcBef>
                <a:spcPts val="0"/>
              </a:spcBef>
              <a:spcAft>
                <a:spcPts val="0"/>
              </a:spcAft>
            </a:pPr>
            <a:endParaRPr lang="ru-RU" sz="2800" b="1" kern="0">
              <a:solidFill>
                <a:schemeClr val="bg1"/>
              </a:solidFill>
              <a:latin typeface="Calibri"/>
            </a:endParaRPr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6266189" y="6239597"/>
            <a:ext cx="5988514" cy="1456603"/>
          </a:xfrm>
          <a:prstGeom prst="roundRect">
            <a:avLst>
              <a:gd name="adj" fmla="val 4144"/>
            </a:avLst>
          </a:prstGeom>
          <a:solidFill>
            <a:srgbClr val="E7F5FE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1439863" defTabSz="914373" fontAlgn="auto">
              <a:spcBef>
                <a:spcPts val="0"/>
              </a:spcBef>
              <a:spcAft>
                <a:spcPts val="0"/>
              </a:spcAft>
            </a:pPr>
            <a:endParaRPr lang="ru-RU" sz="2800" b="1" kern="0">
              <a:solidFill>
                <a:schemeClr val="bg1"/>
              </a:solidFill>
              <a:latin typeface="Calibri"/>
            </a:endParaRP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370506" y="2391732"/>
            <a:ext cx="5778438" cy="1456603"/>
          </a:xfrm>
          <a:prstGeom prst="roundRect">
            <a:avLst>
              <a:gd name="adj" fmla="val 4144"/>
            </a:avLst>
          </a:prstGeom>
          <a:solidFill>
            <a:srgbClr val="E7F5FE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1439863" defTabSz="914373" fontAlgn="auto">
              <a:spcBef>
                <a:spcPts val="0"/>
              </a:spcBef>
              <a:spcAft>
                <a:spcPts val="0"/>
              </a:spcAft>
            </a:pPr>
            <a:endParaRPr lang="ru-RU" sz="2800" b="1" kern="0">
              <a:solidFill>
                <a:schemeClr val="bg1"/>
              </a:solidFill>
              <a:latin typeface="Calibri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35298" y="152402"/>
            <a:ext cx="8619405" cy="698685"/>
          </a:xfrm>
        </p:spPr>
        <p:txBody>
          <a:bodyPr/>
          <a:lstStyle/>
          <a:p>
            <a:r>
              <a:rPr lang="ru-RU" dirty="0"/>
              <a:t>Основные задачи </a:t>
            </a:r>
            <a:r>
              <a:rPr lang="ru-RU" dirty="0" smtClean="0"/>
              <a:t>Корпорации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370506" y="1149183"/>
            <a:ext cx="11884197" cy="725733"/>
          </a:xfrm>
        </p:spPr>
        <p:txBody>
          <a:bodyPr anchor="b"/>
          <a:lstStyle/>
          <a:p>
            <a:r>
              <a:rPr lang="ru-RU" b="1" dirty="0"/>
              <a:t>«Единое окно» по оказанию поддержки субъектам МСП и организациям </a:t>
            </a:r>
            <a:r>
              <a:rPr lang="ru-RU" b="1" dirty="0" smtClean="0"/>
              <a:t>инфраструктуры</a:t>
            </a:r>
            <a:endParaRPr lang="ru-RU" b="1" dirty="0"/>
          </a:p>
        </p:txBody>
      </p:sp>
      <p:sp>
        <p:nvSpPr>
          <p:cNvPr id="49" name="Прямоугольник 48"/>
          <p:cNvSpPr/>
          <p:nvPr/>
        </p:nvSpPr>
        <p:spPr>
          <a:xfrm>
            <a:off x="2065775" y="2391732"/>
            <a:ext cx="4176000" cy="1442667"/>
          </a:xfrm>
          <a:prstGeom prst="rect">
            <a:avLst/>
          </a:prstGeom>
        </p:spPr>
        <p:txBody>
          <a:bodyPr wrap="square" lIns="144000" tIns="0" rIns="36000" bIns="0" anchor="ctr">
            <a:noAutofit/>
          </a:bodyPr>
          <a:lstStyle/>
          <a:p>
            <a:pPr defTabSz="957263">
              <a:lnSpc>
                <a:spcPct val="106000"/>
              </a:lnSpc>
              <a:spcBef>
                <a:spcPts val="1800"/>
              </a:spcBef>
            </a:pPr>
            <a:r>
              <a:rPr lang="ru-RU" sz="1600" dirty="0" smtClean="0">
                <a:latin typeface="+mn-lt"/>
                <a:cs typeface="+mn-cs"/>
              </a:rPr>
              <a:t>Финансирование - привлечение денежных </a:t>
            </a:r>
            <a:r>
              <a:rPr lang="ru-RU" sz="1600" dirty="0">
                <a:latin typeface="+mn-lt"/>
                <a:cs typeface="+mn-cs"/>
              </a:rPr>
              <a:t>средств российских, иностранных и международных организаций</a:t>
            </a:r>
          </a:p>
        </p:txBody>
      </p:sp>
      <p:sp>
        <p:nvSpPr>
          <p:cNvPr id="55" name="Прямоугольник 54"/>
          <p:cNvSpPr/>
          <p:nvPr/>
        </p:nvSpPr>
        <p:spPr>
          <a:xfrm>
            <a:off x="2065775" y="4301728"/>
            <a:ext cx="4176000" cy="1470540"/>
          </a:xfrm>
          <a:prstGeom prst="rect">
            <a:avLst/>
          </a:prstGeom>
        </p:spPr>
        <p:txBody>
          <a:bodyPr wrap="square" lIns="144000" tIns="0" rIns="36000" bIns="0" anchor="ctr">
            <a:noAutofit/>
          </a:bodyPr>
          <a:lstStyle/>
          <a:p>
            <a:pPr defTabSz="957263">
              <a:lnSpc>
                <a:spcPct val="106000"/>
              </a:lnSpc>
              <a:spcBef>
                <a:spcPts val="1800"/>
              </a:spcBef>
            </a:pPr>
            <a:r>
              <a:rPr lang="ru-RU" sz="1600" dirty="0">
                <a:latin typeface="+mn-lt"/>
                <a:cs typeface="+mn-cs"/>
              </a:rPr>
              <a:t>Гарантийная поддержка</a:t>
            </a:r>
          </a:p>
        </p:txBody>
      </p:sp>
      <p:sp>
        <p:nvSpPr>
          <p:cNvPr id="56" name="Прямоугольник 55"/>
          <p:cNvSpPr/>
          <p:nvPr/>
        </p:nvSpPr>
        <p:spPr>
          <a:xfrm>
            <a:off x="2065775" y="6239597"/>
            <a:ext cx="4176000" cy="1456603"/>
          </a:xfrm>
          <a:prstGeom prst="rect">
            <a:avLst/>
          </a:prstGeom>
        </p:spPr>
        <p:txBody>
          <a:bodyPr wrap="square" lIns="144000" tIns="0" rIns="36000" bIns="0" anchor="ctr">
            <a:noAutofit/>
          </a:bodyPr>
          <a:lstStyle/>
          <a:p>
            <a:pPr defTabSz="957263">
              <a:lnSpc>
                <a:spcPct val="106000"/>
              </a:lnSpc>
              <a:spcBef>
                <a:spcPts val="1800"/>
              </a:spcBef>
            </a:pPr>
            <a:r>
              <a:rPr lang="ru-RU" sz="1600" dirty="0">
                <a:latin typeface="+mn-lt"/>
                <a:cs typeface="+mn-cs"/>
              </a:rPr>
              <a:t>Сопровождение инвестиционных проектов МСП</a:t>
            </a:r>
          </a:p>
        </p:txBody>
      </p:sp>
      <p:sp>
        <p:nvSpPr>
          <p:cNvPr id="57" name="Прямоугольник 56"/>
          <p:cNvSpPr/>
          <p:nvPr/>
        </p:nvSpPr>
        <p:spPr>
          <a:xfrm>
            <a:off x="7961458" y="2391732"/>
            <a:ext cx="4176000" cy="1442667"/>
          </a:xfrm>
          <a:prstGeom prst="rect">
            <a:avLst/>
          </a:prstGeom>
        </p:spPr>
        <p:txBody>
          <a:bodyPr wrap="square" lIns="144000" tIns="0" rIns="36000" bIns="0" anchor="ctr">
            <a:noAutofit/>
          </a:bodyPr>
          <a:lstStyle/>
          <a:p>
            <a:pPr defTabSz="957263">
              <a:lnSpc>
                <a:spcPct val="106000"/>
              </a:lnSpc>
              <a:spcBef>
                <a:spcPts val="1800"/>
              </a:spcBef>
            </a:pPr>
            <a:r>
              <a:rPr lang="ru-RU" sz="1600" dirty="0">
                <a:latin typeface="+mn-lt"/>
                <a:cs typeface="+mn-cs"/>
              </a:rPr>
              <a:t>Расширение доступа к государственным закупкам</a:t>
            </a:r>
          </a:p>
        </p:txBody>
      </p:sp>
      <p:sp>
        <p:nvSpPr>
          <p:cNvPr id="58" name="Прямоугольник 57"/>
          <p:cNvSpPr/>
          <p:nvPr/>
        </p:nvSpPr>
        <p:spPr>
          <a:xfrm>
            <a:off x="7961458" y="4301728"/>
            <a:ext cx="4176000" cy="1470540"/>
          </a:xfrm>
          <a:prstGeom prst="rect">
            <a:avLst/>
          </a:prstGeom>
        </p:spPr>
        <p:txBody>
          <a:bodyPr wrap="square" lIns="144000" tIns="0" rIns="36000" bIns="0" anchor="ctr">
            <a:noAutofit/>
          </a:bodyPr>
          <a:lstStyle/>
          <a:p>
            <a:pPr defTabSz="957263">
              <a:lnSpc>
                <a:spcPct val="106000"/>
              </a:lnSpc>
              <a:spcBef>
                <a:spcPts val="1800"/>
              </a:spcBef>
            </a:pPr>
            <a:r>
              <a:rPr lang="ru-RU" sz="1600" dirty="0">
                <a:latin typeface="+mn-lt"/>
                <a:cs typeface="+mn-cs"/>
              </a:rPr>
              <a:t>Помощь во взаимодействии с органами власти</a:t>
            </a:r>
          </a:p>
        </p:txBody>
      </p:sp>
      <p:sp>
        <p:nvSpPr>
          <p:cNvPr id="59" name="Прямоугольник 58"/>
          <p:cNvSpPr/>
          <p:nvPr/>
        </p:nvSpPr>
        <p:spPr>
          <a:xfrm>
            <a:off x="7961458" y="6239597"/>
            <a:ext cx="4176000" cy="1456603"/>
          </a:xfrm>
          <a:prstGeom prst="rect">
            <a:avLst/>
          </a:prstGeom>
        </p:spPr>
        <p:txBody>
          <a:bodyPr wrap="square" lIns="144000" tIns="0" rIns="36000" bIns="0" anchor="ctr">
            <a:noAutofit/>
          </a:bodyPr>
          <a:lstStyle/>
          <a:p>
            <a:pPr defTabSz="957263">
              <a:lnSpc>
                <a:spcPct val="106000"/>
              </a:lnSpc>
              <a:spcBef>
                <a:spcPts val="1800"/>
              </a:spcBef>
            </a:pPr>
            <a:r>
              <a:rPr lang="ru-RU" sz="1600" dirty="0">
                <a:latin typeface="+mn-lt"/>
                <a:cs typeface="+mn-cs"/>
              </a:rPr>
              <a:t>Развитие законодательства в сфере МСП</a:t>
            </a:r>
          </a:p>
        </p:txBody>
      </p:sp>
      <p:grpSp>
        <p:nvGrpSpPr>
          <p:cNvPr id="65" name="Группа 64"/>
          <p:cNvGrpSpPr/>
          <p:nvPr/>
        </p:nvGrpSpPr>
        <p:grpSpPr>
          <a:xfrm>
            <a:off x="6718481" y="6403616"/>
            <a:ext cx="790685" cy="1128564"/>
            <a:chOff x="2992411" y="6448107"/>
            <a:chExt cx="869753" cy="1241420"/>
          </a:xfrm>
        </p:grpSpPr>
        <p:grpSp>
          <p:nvGrpSpPr>
            <p:cNvPr id="60" name="Group 70"/>
            <p:cNvGrpSpPr/>
            <p:nvPr/>
          </p:nvGrpSpPr>
          <p:grpSpPr>
            <a:xfrm>
              <a:off x="2992411" y="6448107"/>
              <a:ext cx="869753" cy="1241420"/>
              <a:chOff x="9005888" y="7118350"/>
              <a:chExt cx="360363" cy="514350"/>
            </a:xfrm>
            <a:solidFill>
              <a:schemeClr val="tx1"/>
            </a:solidFill>
          </p:grpSpPr>
          <p:sp>
            <p:nvSpPr>
              <p:cNvPr id="61" name="Freeform 336"/>
              <p:cNvSpPr>
                <a:spLocks/>
              </p:cNvSpPr>
              <p:nvPr/>
            </p:nvSpPr>
            <p:spPr bwMode="auto">
              <a:xfrm>
                <a:off x="9005888" y="7493000"/>
                <a:ext cx="339725" cy="139700"/>
              </a:xfrm>
              <a:custGeom>
                <a:avLst/>
                <a:gdLst>
                  <a:gd name="T0" fmla="*/ 100 w 116"/>
                  <a:gd name="T1" fmla="*/ 48 h 48"/>
                  <a:gd name="T2" fmla="*/ 17 w 116"/>
                  <a:gd name="T3" fmla="*/ 48 h 48"/>
                  <a:gd name="T4" fmla="*/ 0 w 116"/>
                  <a:gd name="T5" fmla="*/ 31 h 48"/>
                  <a:gd name="T6" fmla="*/ 0 w 116"/>
                  <a:gd name="T7" fmla="*/ 0 h 48"/>
                  <a:gd name="T8" fmla="*/ 12 w 116"/>
                  <a:gd name="T9" fmla="*/ 0 h 48"/>
                  <a:gd name="T10" fmla="*/ 12 w 116"/>
                  <a:gd name="T11" fmla="*/ 31 h 48"/>
                  <a:gd name="T12" fmla="*/ 17 w 116"/>
                  <a:gd name="T13" fmla="*/ 36 h 48"/>
                  <a:gd name="T14" fmla="*/ 100 w 116"/>
                  <a:gd name="T15" fmla="*/ 36 h 48"/>
                  <a:gd name="T16" fmla="*/ 104 w 116"/>
                  <a:gd name="T17" fmla="*/ 31 h 48"/>
                  <a:gd name="T18" fmla="*/ 104 w 116"/>
                  <a:gd name="T19" fmla="*/ 25 h 48"/>
                  <a:gd name="T20" fmla="*/ 116 w 116"/>
                  <a:gd name="T21" fmla="*/ 25 h 48"/>
                  <a:gd name="T22" fmla="*/ 116 w 116"/>
                  <a:gd name="T23" fmla="*/ 31 h 48"/>
                  <a:gd name="T24" fmla="*/ 100 w 116"/>
                  <a:gd name="T25" fmla="*/ 4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16" h="48">
                    <a:moveTo>
                      <a:pt x="100" y="48"/>
                    </a:moveTo>
                    <a:cubicBezTo>
                      <a:pt x="17" y="48"/>
                      <a:pt x="17" y="48"/>
                      <a:pt x="17" y="48"/>
                    </a:cubicBezTo>
                    <a:cubicBezTo>
                      <a:pt x="8" y="48"/>
                      <a:pt x="0" y="40"/>
                      <a:pt x="0" y="3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2" y="31"/>
                      <a:pt x="12" y="31"/>
                      <a:pt x="12" y="31"/>
                    </a:cubicBezTo>
                    <a:cubicBezTo>
                      <a:pt x="12" y="34"/>
                      <a:pt x="14" y="36"/>
                      <a:pt x="17" y="36"/>
                    </a:cubicBezTo>
                    <a:cubicBezTo>
                      <a:pt x="100" y="36"/>
                      <a:pt x="100" y="36"/>
                      <a:pt x="100" y="36"/>
                    </a:cubicBezTo>
                    <a:cubicBezTo>
                      <a:pt x="102" y="36"/>
                      <a:pt x="104" y="34"/>
                      <a:pt x="104" y="31"/>
                    </a:cubicBezTo>
                    <a:cubicBezTo>
                      <a:pt x="104" y="25"/>
                      <a:pt x="104" y="25"/>
                      <a:pt x="104" y="25"/>
                    </a:cubicBezTo>
                    <a:cubicBezTo>
                      <a:pt x="116" y="25"/>
                      <a:pt x="116" y="25"/>
                      <a:pt x="116" y="25"/>
                    </a:cubicBezTo>
                    <a:cubicBezTo>
                      <a:pt x="116" y="31"/>
                      <a:pt x="116" y="31"/>
                      <a:pt x="116" y="31"/>
                    </a:cubicBezTo>
                    <a:cubicBezTo>
                      <a:pt x="116" y="40"/>
                      <a:pt x="109" y="48"/>
                      <a:pt x="100" y="4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9533" tIns="44766" rIns="89533" bIns="44766" numCol="1" anchor="t" anchorCtr="0" compatLnSpc="1">
                <a:prstTxWarp prst="textNoShape">
                  <a:avLst/>
                </a:prstTxWarp>
              </a:bodyPr>
              <a:lstStyle/>
              <a:p>
                <a:pPr defTabSz="1020833"/>
                <a:endParaRPr lang="en-US" sz="2000" dirty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sp>
            <p:nvSpPr>
              <p:cNvPr id="63" name="Freeform 338"/>
              <p:cNvSpPr>
                <a:spLocks/>
              </p:cNvSpPr>
              <p:nvPr/>
            </p:nvSpPr>
            <p:spPr bwMode="auto">
              <a:xfrm>
                <a:off x="9005888" y="7118350"/>
                <a:ext cx="360363" cy="458788"/>
              </a:xfrm>
              <a:custGeom>
                <a:avLst/>
                <a:gdLst>
                  <a:gd name="T0" fmla="*/ 32 w 123"/>
                  <a:gd name="T1" fmla="*/ 157 h 157"/>
                  <a:gd name="T2" fmla="*/ 20 w 123"/>
                  <a:gd name="T3" fmla="*/ 157 h 157"/>
                  <a:gd name="T4" fmla="*/ 20 w 123"/>
                  <a:gd name="T5" fmla="*/ 154 h 157"/>
                  <a:gd name="T6" fmla="*/ 38 w 123"/>
                  <a:gd name="T7" fmla="*/ 136 h 157"/>
                  <a:gd name="T8" fmla="*/ 107 w 123"/>
                  <a:gd name="T9" fmla="*/ 136 h 157"/>
                  <a:gd name="T10" fmla="*/ 111 w 123"/>
                  <a:gd name="T11" fmla="*/ 131 h 157"/>
                  <a:gd name="T12" fmla="*/ 111 w 123"/>
                  <a:gd name="T13" fmla="*/ 17 h 157"/>
                  <a:gd name="T14" fmla="*/ 107 w 123"/>
                  <a:gd name="T15" fmla="*/ 12 h 157"/>
                  <a:gd name="T16" fmla="*/ 17 w 123"/>
                  <a:gd name="T17" fmla="*/ 12 h 157"/>
                  <a:gd name="T18" fmla="*/ 12 w 123"/>
                  <a:gd name="T19" fmla="*/ 17 h 157"/>
                  <a:gd name="T20" fmla="*/ 12 w 123"/>
                  <a:gd name="T21" fmla="*/ 144 h 157"/>
                  <a:gd name="T22" fmla="*/ 0 w 123"/>
                  <a:gd name="T23" fmla="*/ 144 h 157"/>
                  <a:gd name="T24" fmla="*/ 0 w 123"/>
                  <a:gd name="T25" fmla="*/ 17 h 157"/>
                  <a:gd name="T26" fmla="*/ 17 w 123"/>
                  <a:gd name="T27" fmla="*/ 0 h 157"/>
                  <a:gd name="T28" fmla="*/ 107 w 123"/>
                  <a:gd name="T29" fmla="*/ 0 h 157"/>
                  <a:gd name="T30" fmla="*/ 123 w 123"/>
                  <a:gd name="T31" fmla="*/ 17 h 157"/>
                  <a:gd name="T32" fmla="*/ 123 w 123"/>
                  <a:gd name="T33" fmla="*/ 131 h 157"/>
                  <a:gd name="T34" fmla="*/ 107 w 123"/>
                  <a:gd name="T35" fmla="*/ 148 h 157"/>
                  <a:gd name="T36" fmla="*/ 38 w 123"/>
                  <a:gd name="T37" fmla="*/ 148 h 157"/>
                  <a:gd name="T38" fmla="*/ 32 w 123"/>
                  <a:gd name="T39" fmla="*/ 154 h 157"/>
                  <a:gd name="T40" fmla="*/ 32 w 123"/>
                  <a:gd name="T41" fmla="*/ 157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23" h="157">
                    <a:moveTo>
                      <a:pt x="32" y="157"/>
                    </a:moveTo>
                    <a:cubicBezTo>
                      <a:pt x="20" y="157"/>
                      <a:pt x="20" y="157"/>
                      <a:pt x="20" y="157"/>
                    </a:cubicBezTo>
                    <a:cubicBezTo>
                      <a:pt x="20" y="154"/>
                      <a:pt x="20" y="154"/>
                      <a:pt x="20" y="154"/>
                    </a:cubicBezTo>
                    <a:cubicBezTo>
                      <a:pt x="20" y="144"/>
                      <a:pt x="28" y="136"/>
                      <a:pt x="38" y="136"/>
                    </a:cubicBezTo>
                    <a:cubicBezTo>
                      <a:pt x="107" y="136"/>
                      <a:pt x="107" y="136"/>
                      <a:pt x="107" y="136"/>
                    </a:cubicBezTo>
                    <a:cubicBezTo>
                      <a:pt x="109" y="136"/>
                      <a:pt x="111" y="134"/>
                      <a:pt x="111" y="131"/>
                    </a:cubicBezTo>
                    <a:cubicBezTo>
                      <a:pt x="111" y="17"/>
                      <a:pt x="111" y="17"/>
                      <a:pt x="111" y="17"/>
                    </a:cubicBezTo>
                    <a:cubicBezTo>
                      <a:pt x="111" y="14"/>
                      <a:pt x="109" y="12"/>
                      <a:pt x="107" y="12"/>
                    </a:cubicBezTo>
                    <a:cubicBezTo>
                      <a:pt x="17" y="12"/>
                      <a:pt x="17" y="12"/>
                      <a:pt x="17" y="12"/>
                    </a:cubicBezTo>
                    <a:cubicBezTo>
                      <a:pt x="14" y="12"/>
                      <a:pt x="12" y="14"/>
                      <a:pt x="12" y="17"/>
                    </a:cubicBezTo>
                    <a:cubicBezTo>
                      <a:pt x="12" y="144"/>
                      <a:pt x="12" y="144"/>
                      <a:pt x="12" y="144"/>
                    </a:cubicBezTo>
                    <a:cubicBezTo>
                      <a:pt x="0" y="144"/>
                      <a:pt x="0" y="144"/>
                      <a:pt x="0" y="144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8"/>
                      <a:pt x="8" y="0"/>
                      <a:pt x="17" y="0"/>
                    </a:cubicBezTo>
                    <a:cubicBezTo>
                      <a:pt x="107" y="0"/>
                      <a:pt x="107" y="0"/>
                      <a:pt x="107" y="0"/>
                    </a:cubicBezTo>
                    <a:cubicBezTo>
                      <a:pt x="116" y="0"/>
                      <a:pt x="123" y="8"/>
                      <a:pt x="123" y="17"/>
                    </a:cubicBezTo>
                    <a:cubicBezTo>
                      <a:pt x="123" y="131"/>
                      <a:pt x="123" y="131"/>
                      <a:pt x="123" y="131"/>
                    </a:cubicBezTo>
                    <a:cubicBezTo>
                      <a:pt x="123" y="140"/>
                      <a:pt x="116" y="148"/>
                      <a:pt x="107" y="148"/>
                    </a:cubicBezTo>
                    <a:cubicBezTo>
                      <a:pt x="38" y="148"/>
                      <a:pt x="38" y="148"/>
                      <a:pt x="38" y="148"/>
                    </a:cubicBezTo>
                    <a:cubicBezTo>
                      <a:pt x="35" y="148"/>
                      <a:pt x="32" y="150"/>
                      <a:pt x="32" y="154"/>
                    </a:cubicBezTo>
                    <a:lnTo>
                      <a:pt x="32" y="15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9533" tIns="44766" rIns="89533" bIns="44766" numCol="1" anchor="t" anchorCtr="0" compatLnSpc="1">
                <a:prstTxWarp prst="textNoShape">
                  <a:avLst/>
                </a:prstTxWarp>
              </a:bodyPr>
              <a:lstStyle/>
              <a:p>
                <a:pPr defTabSz="1020833"/>
                <a:endParaRPr lang="en-US" sz="2000" dirty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64" name="Прямоугольник 63"/>
            <p:cNvSpPr/>
            <p:nvPr/>
          </p:nvSpPr>
          <p:spPr>
            <a:xfrm>
              <a:off x="3078887" y="6738288"/>
              <a:ext cx="696730" cy="194158"/>
            </a:xfrm>
            <a:prstGeom prst="rect">
              <a:avLst/>
            </a:prstGeom>
          </p:spPr>
          <p:txBody>
            <a:bodyPr wrap="square" lIns="72000" tIns="0" rIns="36000" bIns="0" anchor="ctr">
              <a:noAutofit/>
            </a:bodyPr>
            <a:lstStyle/>
            <a:p>
              <a:pPr defTabSz="957263">
                <a:lnSpc>
                  <a:spcPct val="106000"/>
                </a:lnSpc>
                <a:spcBef>
                  <a:spcPts val="1800"/>
                </a:spcBef>
              </a:pPr>
              <a:r>
                <a:rPr lang="ru-RU" sz="1400" b="1" dirty="0" smtClean="0">
                  <a:latin typeface="+mn-lt"/>
                  <a:cs typeface="+mn-cs"/>
                </a:rPr>
                <a:t>Закон</a:t>
              </a:r>
              <a:endParaRPr lang="ru-RU" sz="1400" b="1" dirty="0">
                <a:latin typeface="+mn-lt"/>
                <a:cs typeface="+mn-cs"/>
              </a:endParaRPr>
            </a:p>
          </p:txBody>
        </p:sp>
      </p:grpSp>
      <p:cxnSp>
        <p:nvCxnSpPr>
          <p:cNvPr id="89" name="Прямая соединительная линия 88"/>
          <p:cNvCxnSpPr/>
          <p:nvPr/>
        </p:nvCxnSpPr>
        <p:spPr>
          <a:xfrm>
            <a:off x="363538" y="1938338"/>
            <a:ext cx="1189116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Прямоугольник 41"/>
          <p:cNvSpPr/>
          <p:nvPr/>
        </p:nvSpPr>
        <p:spPr>
          <a:xfrm>
            <a:off x="6352209" y="2500697"/>
            <a:ext cx="1337582" cy="405375"/>
          </a:xfrm>
          <a:prstGeom prst="rect">
            <a:avLst/>
          </a:prstGeom>
        </p:spPr>
        <p:txBody>
          <a:bodyPr wrap="square" lIns="144000" tIns="0" rIns="36000" bIns="0" anchor="ctr">
            <a:noAutofit/>
          </a:bodyPr>
          <a:lstStyle/>
          <a:p>
            <a:pPr algn="ctr" defTabSz="957263">
              <a:lnSpc>
                <a:spcPct val="106000"/>
              </a:lnSpc>
              <a:spcBef>
                <a:spcPts val="1800"/>
              </a:spcBef>
            </a:pPr>
            <a:r>
              <a:rPr lang="ru-RU" sz="1400" b="1" dirty="0" smtClean="0">
                <a:latin typeface="+mn-lt"/>
                <a:cs typeface="+mn-cs"/>
              </a:rPr>
              <a:t>ГОСЗАКАЗ</a:t>
            </a:r>
            <a:endParaRPr lang="ru-RU" sz="1400" b="1" dirty="0">
              <a:latin typeface="+mn-lt"/>
              <a:cs typeface="+mn-cs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00"/>
                    </a14:imgEffect>
                    <a14:imgEffect>
                      <a14:brightnessContrast bright="-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3181" b="9094"/>
          <a:stretch/>
        </p:blipFill>
        <p:spPr>
          <a:xfrm>
            <a:off x="6553733" y="4451518"/>
            <a:ext cx="1007003" cy="1243703"/>
          </a:xfrm>
          <a:prstGeom prst="rect">
            <a:avLst/>
          </a:prstGeom>
        </p:spPr>
      </p:pic>
      <p:grpSp>
        <p:nvGrpSpPr>
          <p:cNvPr id="88" name="Группа 87"/>
          <p:cNvGrpSpPr/>
          <p:nvPr/>
        </p:nvGrpSpPr>
        <p:grpSpPr>
          <a:xfrm>
            <a:off x="608432" y="4425197"/>
            <a:ext cx="1223602" cy="1223602"/>
            <a:chOff x="1681558" y="3895979"/>
            <a:chExt cx="919310" cy="919310"/>
          </a:xfrm>
        </p:grpSpPr>
        <p:sp>
          <p:nvSpPr>
            <p:cNvPr id="92" name="Овал 91"/>
            <p:cNvSpPr/>
            <p:nvPr/>
          </p:nvSpPr>
          <p:spPr>
            <a:xfrm>
              <a:off x="1681558" y="3895979"/>
              <a:ext cx="919310" cy="919310"/>
            </a:xfrm>
            <a:prstGeom prst="ellipse">
              <a:avLst/>
            </a:prstGeom>
            <a:noFill/>
            <a:ln w="66675" cmpd="thinThick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200"/>
            </a:p>
          </p:txBody>
        </p:sp>
        <p:sp>
          <p:nvSpPr>
            <p:cNvPr id="95" name="Арка 94"/>
            <p:cNvSpPr/>
            <p:nvPr/>
          </p:nvSpPr>
          <p:spPr>
            <a:xfrm>
              <a:off x="1810109" y="4007470"/>
              <a:ext cx="651256" cy="592051"/>
            </a:xfrm>
            <a:prstGeom prst="blockArc">
              <a:avLst>
                <a:gd name="adj1" fmla="val 10800000"/>
                <a:gd name="adj2" fmla="val 19045048"/>
                <a:gd name="adj3" fmla="val 0"/>
              </a:avLst>
            </a:prstGeom>
            <a:solidFill>
              <a:schemeClr val="tx1"/>
            </a:solidFill>
            <a:ln w="22225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200">
                <a:solidFill>
                  <a:schemeClr val="tx1"/>
                </a:solidFill>
              </a:endParaRPr>
            </a:p>
          </p:txBody>
        </p:sp>
        <p:sp>
          <p:nvSpPr>
            <p:cNvPr id="96" name="Прямоугольник 95"/>
            <p:cNvSpPr/>
            <p:nvPr/>
          </p:nvSpPr>
          <p:spPr>
            <a:xfrm rot="20269865">
              <a:off x="1726479" y="4237738"/>
              <a:ext cx="846840" cy="233316"/>
            </a:xfrm>
            <a:prstGeom prst="rect">
              <a:avLst/>
            </a:prstGeom>
          </p:spPr>
          <p:txBody>
            <a:bodyPr wrap="square" lIns="0" tIns="0" rIns="0" bIns="0" anchor="ctr">
              <a:noAutofit/>
            </a:bodyPr>
            <a:lstStyle/>
            <a:p>
              <a:pPr algn="ctr" defTabSz="957263">
                <a:lnSpc>
                  <a:spcPct val="106000"/>
                </a:lnSpc>
                <a:spcBef>
                  <a:spcPts val="1800"/>
                </a:spcBef>
              </a:pPr>
              <a:r>
                <a:rPr lang="ru-RU" sz="1800" b="1" dirty="0" smtClean="0">
                  <a:latin typeface="+mn-lt"/>
                  <a:cs typeface="+mn-cs"/>
                </a:rPr>
                <a:t>Гарантия</a:t>
              </a:r>
              <a:endParaRPr lang="ru-RU" sz="1800" b="1" dirty="0">
                <a:latin typeface="+mn-lt"/>
                <a:cs typeface="+mn-cs"/>
              </a:endParaRPr>
            </a:p>
          </p:txBody>
        </p:sp>
        <p:sp>
          <p:nvSpPr>
            <p:cNvPr id="97" name="Арка 96"/>
            <p:cNvSpPr/>
            <p:nvPr/>
          </p:nvSpPr>
          <p:spPr>
            <a:xfrm flipH="1" flipV="1">
              <a:off x="1829585" y="4112323"/>
              <a:ext cx="651256" cy="592051"/>
            </a:xfrm>
            <a:prstGeom prst="blockArc">
              <a:avLst>
                <a:gd name="adj1" fmla="val 10800000"/>
                <a:gd name="adj2" fmla="val 19045048"/>
                <a:gd name="adj3" fmla="val 0"/>
              </a:avLst>
            </a:prstGeom>
            <a:solidFill>
              <a:schemeClr val="tx1"/>
            </a:solidFill>
            <a:ln w="22225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200">
                <a:solidFill>
                  <a:schemeClr val="tx1"/>
                </a:solidFill>
              </a:endParaRPr>
            </a:p>
          </p:txBody>
        </p:sp>
      </p:grpSp>
      <p:sp>
        <p:nvSpPr>
          <p:cNvPr id="152" name="Овал 151"/>
          <p:cNvSpPr/>
          <p:nvPr/>
        </p:nvSpPr>
        <p:spPr>
          <a:xfrm>
            <a:off x="794586" y="2805901"/>
            <a:ext cx="470822" cy="470823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₽</a:t>
            </a:r>
            <a:endParaRPr lang="ru-RU" b="1" dirty="0">
              <a:solidFill>
                <a:schemeClr val="tx1"/>
              </a:solidFill>
            </a:endParaRPr>
          </a:p>
        </p:txBody>
      </p:sp>
      <p:grpSp>
        <p:nvGrpSpPr>
          <p:cNvPr id="19" name="Группа 18"/>
          <p:cNvGrpSpPr/>
          <p:nvPr/>
        </p:nvGrpSpPr>
        <p:grpSpPr>
          <a:xfrm>
            <a:off x="444590" y="6468900"/>
            <a:ext cx="1624233" cy="1036429"/>
            <a:chOff x="402268" y="6524625"/>
            <a:chExt cx="1342341" cy="856553"/>
          </a:xfrm>
        </p:grpSpPr>
        <p:sp>
          <p:nvSpPr>
            <p:cNvPr id="129" name="Freeform 72"/>
            <p:cNvSpPr>
              <a:spLocks noChangeAspect="1" noEditPoints="1"/>
            </p:cNvSpPr>
            <p:nvPr/>
          </p:nvSpPr>
          <p:spPr bwMode="auto">
            <a:xfrm>
              <a:off x="1172328" y="6561951"/>
              <a:ext cx="572281" cy="781900"/>
            </a:xfrm>
            <a:custGeom>
              <a:avLst/>
              <a:gdLst/>
              <a:ahLst/>
              <a:cxnLst>
                <a:cxn ang="0">
                  <a:pos x="69" y="0"/>
                </a:cxn>
                <a:cxn ang="0">
                  <a:pos x="37" y="18"/>
                </a:cxn>
                <a:cxn ang="0">
                  <a:pos x="14" y="0"/>
                </a:cxn>
                <a:cxn ang="0">
                  <a:pos x="0" y="2"/>
                </a:cxn>
                <a:cxn ang="0">
                  <a:pos x="33" y="32"/>
                </a:cxn>
                <a:cxn ang="0">
                  <a:pos x="33" y="118"/>
                </a:cxn>
                <a:cxn ang="0">
                  <a:pos x="41" y="118"/>
                </a:cxn>
                <a:cxn ang="0">
                  <a:pos x="41" y="36"/>
                </a:cxn>
                <a:cxn ang="0">
                  <a:pos x="86" y="3"/>
                </a:cxn>
                <a:cxn ang="0">
                  <a:pos x="69" y="0"/>
                </a:cxn>
                <a:cxn ang="0">
                  <a:pos x="10" y="7"/>
                </a:cxn>
                <a:cxn ang="0">
                  <a:pos x="37" y="24"/>
                </a:cxn>
                <a:cxn ang="0">
                  <a:pos x="71" y="10"/>
                </a:cxn>
                <a:cxn ang="0">
                  <a:pos x="37" y="32"/>
                </a:cxn>
                <a:cxn ang="0">
                  <a:pos x="10" y="7"/>
                </a:cxn>
              </a:cxnLst>
              <a:rect l="0" t="0" r="r" b="b"/>
              <a:pathLst>
                <a:path w="86" h="118">
                  <a:moveTo>
                    <a:pt x="69" y="0"/>
                  </a:moveTo>
                  <a:cubicBezTo>
                    <a:pt x="48" y="0"/>
                    <a:pt x="40" y="7"/>
                    <a:pt x="37" y="18"/>
                  </a:cubicBezTo>
                  <a:cubicBezTo>
                    <a:pt x="37" y="18"/>
                    <a:pt x="31" y="2"/>
                    <a:pt x="14" y="0"/>
                  </a:cubicBezTo>
                  <a:cubicBezTo>
                    <a:pt x="9" y="0"/>
                    <a:pt x="4" y="0"/>
                    <a:pt x="0" y="2"/>
                  </a:cubicBezTo>
                  <a:cubicBezTo>
                    <a:pt x="7" y="39"/>
                    <a:pt x="25" y="35"/>
                    <a:pt x="33" y="32"/>
                  </a:cubicBezTo>
                  <a:cubicBezTo>
                    <a:pt x="33" y="118"/>
                    <a:pt x="33" y="118"/>
                    <a:pt x="33" y="118"/>
                  </a:cubicBezTo>
                  <a:cubicBezTo>
                    <a:pt x="41" y="118"/>
                    <a:pt x="41" y="118"/>
                    <a:pt x="41" y="118"/>
                  </a:cubicBezTo>
                  <a:cubicBezTo>
                    <a:pt x="41" y="36"/>
                    <a:pt x="41" y="36"/>
                    <a:pt x="41" y="36"/>
                  </a:cubicBezTo>
                  <a:cubicBezTo>
                    <a:pt x="50" y="42"/>
                    <a:pt x="73" y="50"/>
                    <a:pt x="86" y="3"/>
                  </a:cubicBezTo>
                  <a:cubicBezTo>
                    <a:pt x="81" y="1"/>
                    <a:pt x="75" y="0"/>
                    <a:pt x="69" y="0"/>
                  </a:cubicBezTo>
                  <a:close/>
                  <a:moveTo>
                    <a:pt x="10" y="7"/>
                  </a:moveTo>
                  <a:cubicBezTo>
                    <a:pt x="28" y="11"/>
                    <a:pt x="37" y="24"/>
                    <a:pt x="37" y="24"/>
                  </a:cubicBezTo>
                  <a:cubicBezTo>
                    <a:pt x="37" y="24"/>
                    <a:pt x="46" y="9"/>
                    <a:pt x="71" y="10"/>
                  </a:cubicBezTo>
                  <a:cubicBezTo>
                    <a:pt x="71" y="10"/>
                    <a:pt x="43" y="20"/>
                    <a:pt x="37" y="32"/>
                  </a:cubicBezTo>
                  <a:cubicBezTo>
                    <a:pt x="35" y="25"/>
                    <a:pt x="25" y="19"/>
                    <a:pt x="10" y="7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18" name="Рисунок 1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02268" y="6524625"/>
              <a:ext cx="856553" cy="856553"/>
            </a:xfrm>
            <a:prstGeom prst="rect">
              <a:avLst/>
            </a:prstGeom>
          </p:spPr>
        </p:pic>
      </p:grpSp>
      <p:sp>
        <p:nvSpPr>
          <p:cNvPr id="130" name="Freeform 9"/>
          <p:cNvSpPr>
            <a:spLocks noEditPoints="1"/>
          </p:cNvSpPr>
          <p:nvPr/>
        </p:nvSpPr>
        <p:spPr bwMode="auto">
          <a:xfrm>
            <a:off x="6642295" y="2926255"/>
            <a:ext cx="897774" cy="723097"/>
          </a:xfrm>
          <a:custGeom>
            <a:avLst/>
            <a:gdLst>
              <a:gd name="T0" fmla="*/ 308 w 445"/>
              <a:gd name="T1" fmla="*/ 41 h 358"/>
              <a:gd name="T2" fmla="*/ 288 w 445"/>
              <a:gd name="T3" fmla="*/ 12 h 358"/>
              <a:gd name="T4" fmla="*/ 183 w 445"/>
              <a:gd name="T5" fmla="*/ 31 h 358"/>
              <a:gd name="T6" fmla="*/ 89 w 445"/>
              <a:gd name="T7" fmla="*/ 49 h 358"/>
              <a:gd name="T8" fmla="*/ 34 w 445"/>
              <a:gd name="T9" fmla="*/ 158 h 358"/>
              <a:gd name="T10" fmla="*/ 223 w 445"/>
              <a:gd name="T11" fmla="*/ 355 h 358"/>
              <a:gd name="T12" fmla="*/ 239 w 445"/>
              <a:gd name="T13" fmla="*/ 354 h 358"/>
              <a:gd name="T14" fmla="*/ 68 w 445"/>
              <a:gd name="T15" fmla="*/ 193 h 358"/>
              <a:gd name="T16" fmla="*/ 72 w 445"/>
              <a:gd name="T17" fmla="*/ 102 h 358"/>
              <a:gd name="T18" fmla="*/ 175 w 445"/>
              <a:gd name="T19" fmla="*/ 53 h 358"/>
              <a:gd name="T20" fmla="*/ 252 w 445"/>
              <a:gd name="T21" fmla="*/ 35 h 358"/>
              <a:gd name="T22" fmla="*/ 271 w 445"/>
              <a:gd name="T23" fmla="*/ 48 h 358"/>
              <a:gd name="T24" fmla="*/ 227 w 445"/>
              <a:gd name="T25" fmla="*/ 72 h 358"/>
              <a:gd name="T26" fmla="*/ 159 w 445"/>
              <a:gd name="T27" fmla="*/ 95 h 358"/>
              <a:gd name="T28" fmla="*/ 131 w 445"/>
              <a:gd name="T29" fmla="*/ 144 h 358"/>
              <a:gd name="T30" fmla="*/ 234 w 445"/>
              <a:gd name="T31" fmla="*/ 153 h 358"/>
              <a:gd name="T32" fmla="*/ 357 w 445"/>
              <a:gd name="T33" fmla="*/ 256 h 358"/>
              <a:gd name="T34" fmla="*/ 364 w 445"/>
              <a:gd name="T35" fmla="*/ 237 h 358"/>
              <a:gd name="T36" fmla="*/ 220 w 445"/>
              <a:gd name="T37" fmla="*/ 132 h 358"/>
              <a:gd name="T38" fmla="*/ 143 w 445"/>
              <a:gd name="T39" fmla="*/ 121 h 358"/>
              <a:gd name="T40" fmla="*/ 230 w 445"/>
              <a:gd name="T41" fmla="*/ 96 h 358"/>
              <a:gd name="T42" fmla="*/ 305 w 445"/>
              <a:gd name="T43" fmla="*/ 63 h 358"/>
              <a:gd name="T44" fmla="*/ 390 w 445"/>
              <a:gd name="T45" fmla="*/ 111 h 358"/>
              <a:gd name="T46" fmla="*/ 360 w 445"/>
              <a:gd name="T47" fmla="*/ 205 h 358"/>
              <a:gd name="T48" fmla="*/ 378 w 445"/>
              <a:gd name="T49" fmla="*/ 217 h 358"/>
              <a:gd name="T50" fmla="*/ 407 w 445"/>
              <a:gd name="T51" fmla="*/ 97 h 358"/>
              <a:gd name="T52" fmla="*/ 85 w 445"/>
              <a:gd name="T53" fmla="*/ 40 h 358"/>
              <a:gd name="T54" fmla="*/ 73 w 445"/>
              <a:gd name="T55" fmla="*/ 21 h 358"/>
              <a:gd name="T56" fmla="*/ 13 w 445"/>
              <a:gd name="T57" fmla="*/ 160 h 358"/>
              <a:gd name="T58" fmla="*/ 24 w 445"/>
              <a:gd name="T59" fmla="*/ 149 h 358"/>
              <a:gd name="T60" fmla="*/ 443 w 445"/>
              <a:gd name="T61" fmla="*/ 95 h 358"/>
              <a:gd name="T62" fmla="*/ 314 w 445"/>
              <a:gd name="T63" fmla="*/ 16 h 358"/>
              <a:gd name="T64" fmla="*/ 422 w 445"/>
              <a:gd name="T65" fmla="*/ 102 h 358"/>
              <a:gd name="T66" fmla="*/ 436 w 445"/>
              <a:gd name="T67" fmla="*/ 109 h 358"/>
              <a:gd name="T68" fmla="*/ 249 w 445"/>
              <a:gd name="T69" fmla="*/ 188 h 358"/>
              <a:gd name="T70" fmla="*/ 234 w 445"/>
              <a:gd name="T71" fmla="*/ 205 h 358"/>
              <a:gd name="T72" fmla="*/ 336 w 445"/>
              <a:gd name="T73" fmla="*/ 292 h 358"/>
              <a:gd name="T74" fmla="*/ 344 w 445"/>
              <a:gd name="T75" fmla="*/ 272 h 358"/>
              <a:gd name="T76" fmla="*/ 217 w 445"/>
              <a:gd name="T77" fmla="*/ 214 h 358"/>
              <a:gd name="T78" fmla="*/ 202 w 445"/>
              <a:gd name="T79" fmla="*/ 231 h 358"/>
              <a:gd name="T80" fmla="*/ 308 w 445"/>
              <a:gd name="T81" fmla="*/ 318 h 358"/>
              <a:gd name="T82" fmla="*/ 315 w 445"/>
              <a:gd name="T83" fmla="*/ 299 h 358"/>
              <a:gd name="T84" fmla="*/ 180 w 445"/>
              <a:gd name="T85" fmla="*/ 237 h 358"/>
              <a:gd name="T86" fmla="*/ 166 w 445"/>
              <a:gd name="T87" fmla="*/ 254 h 358"/>
              <a:gd name="T88" fmla="*/ 273 w 445"/>
              <a:gd name="T89" fmla="*/ 340 h 358"/>
              <a:gd name="T90" fmla="*/ 280 w 445"/>
              <a:gd name="T91" fmla="*/ 321 h 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445" h="358">
                <a:moveTo>
                  <a:pt x="361" y="57"/>
                </a:moveTo>
                <a:cubicBezTo>
                  <a:pt x="341" y="47"/>
                  <a:pt x="310" y="41"/>
                  <a:pt x="308" y="41"/>
                </a:cubicBezTo>
                <a:cubicBezTo>
                  <a:pt x="304" y="41"/>
                  <a:pt x="300" y="41"/>
                  <a:pt x="296" y="41"/>
                </a:cubicBezTo>
                <a:cubicBezTo>
                  <a:pt x="297" y="31"/>
                  <a:pt x="294" y="20"/>
                  <a:pt x="288" y="12"/>
                </a:cubicBezTo>
                <a:cubicBezTo>
                  <a:pt x="280" y="0"/>
                  <a:pt x="265" y="6"/>
                  <a:pt x="244" y="14"/>
                </a:cubicBezTo>
                <a:cubicBezTo>
                  <a:pt x="226" y="21"/>
                  <a:pt x="204" y="29"/>
                  <a:pt x="183" y="31"/>
                </a:cubicBezTo>
                <a:cubicBezTo>
                  <a:pt x="181" y="31"/>
                  <a:pt x="178" y="31"/>
                  <a:pt x="174" y="31"/>
                </a:cubicBezTo>
                <a:cubicBezTo>
                  <a:pt x="139" y="33"/>
                  <a:pt x="105" y="35"/>
                  <a:pt x="89" y="49"/>
                </a:cubicBezTo>
                <a:cubicBezTo>
                  <a:pt x="88" y="50"/>
                  <a:pt x="65" y="71"/>
                  <a:pt x="53" y="91"/>
                </a:cubicBezTo>
                <a:cubicBezTo>
                  <a:pt x="42" y="110"/>
                  <a:pt x="36" y="138"/>
                  <a:pt x="34" y="158"/>
                </a:cubicBezTo>
                <a:cubicBezTo>
                  <a:pt x="32" y="177"/>
                  <a:pt x="39" y="196"/>
                  <a:pt x="54" y="209"/>
                </a:cubicBezTo>
                <a:cubicBezTo>
                  <a:pt x="223" y="355"/>
                  <a:pt x="223" y="355"/>
                  <a:pt x="223" y="355"/>
                </a:cubicBezTo>
                <a:cubicBezTo>
                  <a:pt x="225" y="357"/>
                  <a:pt x="228" y="358"/>
                  <a:pt x="230" y="358"/>
                </a:cubicBezTo>
                <a:cubicBezTo>
                  <a:pt x="234" y="358"/>
                  <a:pt x="237" y="356"/>
                  <a:pt x="239" y="354"/>
                </a:cubicBezTo>
                <a:cubicBezTo>
                  <a:pt x="243" y="349"/>
                  <a:pt x="242" y="342"/>
                  <a:pt x="238" y="338"/>
                </a:cubicBezTo>
                <a:cubicBezTo>
                  <a:pt x="68" y="193"/>
                  <a:pt x="68" y="193"/>
                  <a:pt x="68" y="193"/>
                </a:cubicBezTo>
                <a:cubicBezTo>
                  <a:pt x="59" y="185"/>
                  <a:pt x="55" y="173"/>
                  <a:pt x="56" y="161"/>
                </a:cubicBezTo>
                <a:cubicBezTo>
                  <a:pt x="59" y="135"/>
                  <a:pt x="65" y="115"/>
                  <a:pt x="72" y="102"/>
                </a:cubicBezTo>
                <a:cubicBezTo>
                  <a:pt x="82" y="85"/>
                  <a:pt x="104" y="66"/>
                  <a:pt x="104" y="66"/>
                </a:cubicBezTo>
                <a:cubicBezTo>
                  <a:pt x="115" y="56"/>
                  <a:pt x="154" y="54"/>
                  <a:pt x="175" y="53"/>
                </a:cubicBezTo>
                <a:cubicBezTo>
                  <a:pt x="179" y="53"/>
                  <a:pt x="182" y="53"/>
                  <a:pt x="184" y="53"/>
                </a:cubicBezTo>
                <a:cubicBezTo>
                  <a:pt x="209" y="51"/>
                  <a:pt x="234" y="42"/>
                  <a:pt x="252" y="35"/>
                </a:cubicBezTo>
                <a:cubicBezTo>
                  <a:pt x="259" y="32"/>
                  <a:pt x="267" y="29"/>
                  <a:pt x="272" y="27"/>
                </a:cubicBezTo>
                <a:cubicBezTo>
                  <a:pt x="275" y="34"/>
                  <a:pt x="274" y="43"/>
                  <a:pt x="271" y="48"/>
                </a:cubicBezTo>
                <a:cubicBezTo>
                  <a:pt x="271" y="48"/>
                  <a:pt x="271" y="49"/>
                  <a:pt x="270" y="49"/>
                </a:cubicBezTo>
                <a:cubicBezTo>
                  <a:pt x="257" y="55"/>
                  <a:pt x="242" y="63"/>
                  <a:pt x="227" y="72"/>
                </a:cubicBezTo>
                <a:cubicBezTo>
                  <a:pt x="219" y="76"/>
                  <a:pt x="219" y="76"/>
                  <a:pt x="219" y="76"/>
                </a:cubicBezTo>
                <a:cubicBezTo>
                  <a:pt x="201" y="87"/>
                  <a:pt x="178" y="91"/>
                  <a:pt x="159" y="95"/>
                </a:cubicBezTo>
                <a:cubicBezTo>
                  <a:pt x="137" y="99"/>
                  <a:pt x="121" y="102"/>
                  <a:pt x="120" y="117"/>
                </a:cubicBezTo>
                <a:cubicBezTo>
                  <a:pt x="120" y="128"/>
                  <a:pt x="124" y="138"/>
                  <a:pt x="131" y="144"/>
                </a:cubicBezTo>
                <a:cubicBezTo>
                  <a:pt x="152" y="163"/>
                  <a:pt x="196" y="158"/>
                  <a:pt x="223" y="154"/>
                </a:cubicBezTo>
                <a:cubicBezTo>
                  <a:pt x="227" y="154"/>
                  <a:pt x="231" y="153"/>
                  <a:pt x="234" y="153"/>
                </a:cubicBezTo>
                <a:cubicBezTo>
                  <a:pt x="251" y="168"/>
                  <a:pt x="325" y="233"/>
                  <a:pt x="350" y="254"/>
                </a:cubicBezTo>
                <a:cubicBezTo>
                  <a:pt x="352" y="256"/>
                  <a:pt x="354" y="256"/>
                  <a:pt x="357" y="256"/>
                </a:cubicBezTo>
                <a:cubicBezTo>
                  <a:pt x="360" y="256"/>
                  <a:pt x="363" y="255"/>
                  <a:pt x="365" y="253"/>
                </a:cubicBezTo>
                <a:cubicBezTo>
                  <a:pt x="369" y="248"/>
                  <a:pt x="369" y="241"/>
                  <a:pt x="364" y="237"/>
                </a:cubicBezTo>
                <a:cubicBezTo>
                  <a:pt x="319" y="198"/>
                  <a:pt x="251" y="139"/>
                  <a:pt x="247" y="135"/>
                </a:cubicBezTo>
                <a:cubicBezTo>
                  <a:pt x="242" y="129"/>
                  <a:pt x="236" y="130"/>
                  <a:pt x="220" y="132"/>
                </a:cubicBezTo>
                <a:cubicBezTo>
                  <a:pt x="200" y="135"/>
                  <a:pt x="159" y="140"/>
                  <a:pt x="146" y="128"/>
                </a:cubicBezTo>
                <a:cubicBezTo>
                  <a:pt x="145" y="127"/>
                  <a:pt x="143" y="125"/>
                  <a:pt x="143" y="121"/>
                </a:cubicBezTo>
                <a:cubicBezTo>
                  <a:pt x="147" y="120"/>
                  <a:pt x="156" y="118"/>
                  <a:pt x="163" y="117"/>
                </a:cubicBezTo>
                <a:cubicBezTo>
                  <a:pt x="182" y="113"/>
                  <a:pt x="208" y="108"/>
                  <a:pt x="230" y="96"/>
                </a:cubicBezTo>
                <a:cubicBezTo>
                  <a:pt x="232" y="94"/>
                  <a:pt x="235" y="93"/>
                  <a:pt x="238" y="91"/>
                </a:cubicBezTo>
                <a:cubicBezTo>
                  <a:pt x="256" y="81"/>
                  <a:pt x="290" y="61"/>
                  <a:pt x="305" y="63"/>
                </a:cubicBezTo>
                <a:cubicBezTo>
                  <a:pt x="305" y="63"/>
                  <a:pt x="334" y="68"/>
                  <a:pt x="352" y="77"/>
                </a:cubicBezTo>
                <a:cubicBezTo>
                  <a:pt x="363" y="83"/>
                  <a:pt x="376" y="95"/>
                  <a:pt x="390" y="111"/>
                </a:cubicBezTo>
                <a:cubicBezTo>
                  <a:pt x="401" y="123"/>
                  <a:pt x="402" y="140"/>
                  <a:pt x="394" y="152"/>
                </a:cubicBezTo>
                <a:cubicBezTo>
                  <a:pt x="360" y="205"/>
                  <a:pt x="360" y="205"/>
                  <a:pt x="360" y="205"/>
                </a:cubicBezTo>
                <a:cubicBezTo>
                  <a:pt x="356" y="210"/>
                  <a:pt x="358" y="217"/>
                  <a:pt x="363" y="220"/>
                </a:cubicBezTo>
                <a:cubicBezTo>
                  <a:pt x="368" y="223"/>
                  <a:pt x="375" y="222"/>
                  <a:pt x="378" y="217"/>
                </a:cubicBezTo>
                <a:cubicBezTo>
                  <a:pt x="412" y="164"/>
                  <a:pt x="412" y="164"/>
                  <a:pt x="412" y="164"/>
                </a:cubicBezTo>
                <a:cubicBezTo>
                  <a:pt x="426" y="143"/>
                  <a:pt x="424" y="116"/>
                  <a:pt x="407" y="97"/>
                </a:cubicBezTo>
                <a:cubicBezTo>
                  <a:pt x="391" y="78"/>
                  <a:pt x="375" y="64"/>
                  <a:pt x="361" y="57"/>
                </a:cubicBezTo>
                <a:close/>
                <a:moveTo>
                  <a:pt x="85" y="40"/>
                </a:moveTo>
                <a:cubicBezTo>
                  <a:pt x="90" y="36"/>
                  <a:pt x="92" y="29"/>
                  <a:pt x="88" y="24"/>
                </a:cubicBezTo>
                <a:cubicBezTo>
                  <a:pt x="85" y="19"/>
                  <a:pt x="78" y="18"/>
                  <a:pt x="73" y="21"/>
                </a:cubicBezTo>
                <a:cubicBezTo>
                  <a:pt x="38" y="44"/>
                  <a:pt x="0" y="105"/>
                  <a:pt x="2" y="150"/>
                </a:cubicBezTo>
                <a:cubicBezTo>
                  <a:pt x="2" y="156"/>
                  <a:pt x="7" y="160"/>
                  <a:pt x="13" y="160"/>
                </a:cubicBezTo>
                <a:cubicBezTo>
                  <a:pt x="13" y="160"/>
                  <a:pt x="13" y="160"/>
                  <a:pt x="13" y="160"/>
                </a:cubicBezTo>
                <a:cubicBezTo>
                  <a:pt x="19" y="160"/>
                  <a:pt x="24" y="155"/>
                  <a:pt x="24" y="149"/>
                </a:cubicBezTo>
                <a:cubicBezTo>
                  <a:pt x="22" y="113"/>
                  <a:pt x="56" y="59"/>
                  <a:pt x="85" y="40"/>
                </a:cubicBezTo>
                <a:close/>
                <a:moveTo>
                  <a:pt x="443" y="95"/>
                </a:moveTo>
                <a:cubicBezTo>
                  <a:pt x="428" y="51"/>
                  <a:pt x="366" y="16"/>
                  <a:pt x="327" y="8"/>
                </a:cubicBezTo>
                <a:cubicBezTo>
                  <a:pt x="321" y="7"/>
                  <a:pt x="316" y="10"/>
                  <a:pt x="314" y="16"/>
                </a:cubicBezTo>
                <a:cubicBezTo>
                  <a:pt x="313" y="22"/>
                  <a:pt x="317" y="28"/>
                  <a:pt x="323" y="30"/>
                </a:cubicBezTo>
                <a:cubicBezTo>
                  <a:pt x="357" y="37"/>
                  <a:pt x="411" y="68"/>
                  <a:pt x="422" y="102"/>
                </a:cubicBezTo>
                <a:cubicBezTo>
                  <a:pt x="424" y="106"/>
                  <a:pt x="428" y="109"/>
                  <a:pt x="433" y="109"/>
                </a:cubicBezTo>
                <a:cubicBezTo>
                  <a:pt x="434" y="109"/>
                  <a:pt x="435" y="109"/>
                  <a:pt x="436" y="109"/>
                </a:cubicBezTo>
                <a:cubicBezTo>
                  <a:pt x="442" y="107"/>
                  <a:pt x="445" y="100"/>
                  <a:pt x="443" y="95"/>
                </a:cubicBezTo>
                <a:close/>
                <a:moveTo>
                  <a:pt x="249" y="188"/>
                </a:moveTo>
                <a:cubicBezTo>
                  <a:pt x="244" y="184"/>
                  <a:pt x="237" y="184"/>
                  <a:pt x="233" y="189"/>
                </a:cubicBezTo>
                <a:cubicBezTo>
                  <a:pt x="229" y="194"/>
                  <a:pt x="229" y="201"/>
                  <a:pt x="234" y="205"/>
                </a:cubicBezTo>
                <a:cubicBezTo>
                  <a:pt x="329" y="289"/>
                  <a:pt x="329" y="289"/>
                  <a:pt x="329" y="289"/>
                </a:cubicBezTo>
                <a:cubicBezTo>
                  <a:pt x="331" y="291"/>
                  <a:pt x="334" y="292"/>
                  <a:pt x="336" y="292"/>
                </a:cubicBezTo>
                <a:cubicBezTo>
                  <a:pt x="339" y="292"/>
                  <a:pt x="343" y="290"/>
                  <a:pt x="345" y="288"/>
                </a:cubicBezTo>
                <a:cubicBezTo>
                  <a:pt x="349" y="283"/>
                  <a:pt x="348" y="276"/>
                  <a:pt x="344" y="272"/>
                </a:cubicBezTo>
                <a:lnTo>
                  <a:pt x="249" y="188"/>
                </a:lnTo>
                <a:close/>
                <a:moveTo>
                  <a:pt x="217" y="214"/>
                </a:moveTo>
                <a:cubicBezTo>
                  <a:pt x="212" y="210"/>
                  <a:pt x="205" y="210"/>
                  <a:pt x="201" y="215"/>
                </a:cubicBezTo>
                <a:cubicBezTo>
                  <a:pt x="197" y="220"/>
                  <a:pt x="198" y="227"/>
                  <a:pt x="202" y="231"/>
                </a:cubicBezTo>
                <a:cubicBezTo>
                  <a:pt x="301" y="315"/>
                  <a:pt x="301" y="315"/>
                  <a:pt x="301" y="315"/>
                </a:cubicBezTo>
                <a:cubicBezTo>
                  <a:pt x="303" y="317"/>
                  <a:pt x="306" y="318"/>
                  <a:pt x="308" y="318"/>
                </a:cubicBezTo>
                <a:cubicBezTo>
                  <a:pt x="311" y="318"/>
                  <a:pt x="314" y="317"/>
                  <a:pt x="316" y="314"/>
                </a:cubicBezTo>
                <a:cubicBezTo>
                  <a:pt x="320" y="310"/>
                  <a:pt x="320" y="303"/>
                  <a:pt x="315" y="299"/>
                </a:cubicBezTo>
                <a:lnTo>
                  <a:pt x="217" y="214"/>
                </a:lnTo>
                <a:close/>
                <a:moveTo>
                  <a:pt x="180" y="237"/>
                </a:moveTo>
                <a:cubicBezTo>
                  <a:pt x="175" y="233"/>
                  <a:pt x="168" y="233"/>
                  <a:pt x="165" y="238"/>
                </a:cubicBezTo>
                <a:cubicBezTo>
                  <a:pt x="161" y="243"/>
                  <a:pt x="161" y="250"/>
                  <a:pt x="166" y="254"/>
                </a:cubicBezTo>
                <a:cubicBezTo>
                  <a:pt x="266" y="338"/>
                  <a:pt x="266" y="338"/>
                  <a:pt x="266" y="338"/>
                </a:cubicBezTo>
                <a:cubicBezTo>
                  <a:pt x="268" y="339"/>
                  <a:pt x="270" y="340"/>
                  <a:pt x="273" y="340"/>
                </a:cubicBezTo>
                <a:cubicBezTo>
                  <a:pt x="276" y="340"/>
                  <a:pt x="279" y="339"/>
                  <a:pt x="281" y="336"/>
                </a:cubicBezTo>
                <a:cubicBezTo>
                  <a:pt x="285" y="332"/>
                  <a:pt x="285" y="325"/>
                  <a:pt x="280" y="321"/>
                </a:cubicBezTo>
                <a:lnTo>
                  <a:pt x="180" y="237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vert="horz" wrap="square" lIns="89533" tIns="44766" rIns="89533" bIns="44766" numCol="1" anchor="t" anchorCtr="0" compatLnSpc="1">
            <a:prstTxWarp prst="textNoShape">
              <a:avLst/>
            </a:prstTxWarp>
          </a:bodyPr>
          <a:lstStyle/>
          <a:p>
            <a:pPr defTabSz="1020833"/>
            <a:endParaRPr lang="en-US" sz="2073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53" name="Овал 152"/>
          <p:cNvSpPr/>
          <p:nvPr/>
        </p:nvSpPr>
        <p:spPr>
          <a:xfrm>
            <a:off x="1319939" y="3169718"/>
            <a:ext cx="470822" cy="470823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€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54" name="Овал 153"/>
          <p:cNvSpPr/>
          <p:nvPr/>
        </p:nvSpPr>
        <p:spPr>
          <a:xfrm>
            <a:off x="1373806" y="2578082"/>
            <a:ext cx="470822" cy="470823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£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55" name="Стрелка вниз 154"/>
          <p:cNvSpPr/>
          <p:nvPr/>
        </p:nvSpPr>
        <p:spPr>
          <a:xfrm rot="16200000">
            <a:off x="656132" y="3189478"/>
            <a:ext cx="416524" cy="725429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1794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dirty="0" smtClean="0"/>
              <a:t>Программа </a:t>
            </a:r>
            <a:r>
              <a:rPr lang="ru-RU" dirty="0"/>
              <a:t>стимулирования кредитования </a:t>
            </a:r>
            <a:br>
              <a:rPr lang="ru-RU" dirty="0"/>
            </a:br>
            <a:r>
              <a:rPr lang="ru-RU" dirty="0"/>
              <a:t>субъектов малого и среднего предпринимательства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b="0" dirty="0"/>
              <a:t>«ПРОГРАММА 6,5»</a:t>
            </a:r>
          </a:p>
        </p:txBody>
      </p:sp>
    </p:spTree>
    <p:extLst>
      <p:ext uri="{BB962C8B-B14F-4D97-AF65-F5344CB8AC3E}">
        <p14:creationId xmlns:p14="http://schemas.microsoft.com/office/powerpoint/2010/main" val="3246824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57600" y="152402"/>
            <a:ext cx="8597103" cy="698685"/>
          </a:xfrm>
        </p:spPr>
        <p:txBody>
          <a:bodyPr/>
          <a:lstStyle/>
          <a:p>
            <a:r>
              <a:rPr lang="ru-RU" dirty="0"/>
              <a:t>Условия Программы 6,5 % и </a:t>
            </a:r>
            <a:r>
              <a:rPr lang="ru-RU" dirty="0" smtClean="0"/>
              <a:t>уполномоченные банки</a:t>
            </a:r>
            <a:endParaRPr lang="ru-RU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370506" y="1942349"/>
            <a:ext cx="11884196" cy="36643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7800" marR="0" lvl="0" indent="-17780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Процентная ставка -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11 %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для субъектов малого предпринимательства и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10 %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- для субъектов среднего предпринимательства</a:t>
            </a:r>
          </a:p>
          <a:p>
            <a:pPr marL="177800" marR="0" lvl="0" indent="-17780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Срок льготного фондирования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до 3 лет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(срок кредита может превышать срок льготного фондирования)</a:t>
            </a:r>
          </a:p>
          <a:p>
            <a:pPr marL="177800" marR="0" lvl="0" indent="-17780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Проекты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приоритетных отраслей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: </a:t>
            </a:r>
          </a:p>
          <a:p>
            <a:pPr marL="444500" marR="0" lvl="0" indent="-28575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Сельское хозяйство/ предоставление услуг в этой области</a:t>
            </a:r>
          </a:p>
          <a:p>
            <a:pPr marL="444500" marR="0" lvl="0" indent="-28575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Обрабатывающее производство, в </a:t>
            </a:r>
            <a:r>
              <a:rPr kumimoji="0" lang="ru-RU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т.ч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. производство пищевых продуктов, первичная и последующая переработка с/х продуктов</a:t>
            </a:r>
          </a:p>
          <a:p>
            <a:pPr marL="444500" marR="0" lvl="0" indent="-28575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Производство и распределение электроэнергии, газа и воды</a:t>
            </a:r>
          </a:p>
          <a:p>
            <a:pPr marL="444500" marR="0" lvl="0" indent="-28575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Строительство, транспорт и связь</a:t>
            </a:r>
          </a:p>
          <a:p>
            <a:pPr marL="444500" lvl="0" indent="-285750" defTabSz="457200" fontAlgn="auto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ru-RU" sz="1600" dirty="0" smtClean="0">
                <a:solidFill>
                  <a:prstClr val="black"/>
                </a:solidFill>
                <a:latin typeface="+mj-lt"/>
                <a:cs typeface="+mn-cs"/>
              </a:rPr>
              <a:t>Внутренний туризм</a:t>
            </a:r>
          </a:p>
          <a:p>
            <a:pPr marL="444500" lvl="0" indent="-285750" defTabSz="457200" fontAlgn="auto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ru-RU" sz="1600" dirty="0" smtClean="0">
                <a:solidFill>
                  <a:prstClr val="black"/>
                </a:solidFill>
                <a:latin typeface="+mj-lt"/>
                <a:cs typeface="+mn-cs"/>
              </a:rPr>
              <a:t>Высокотехнологичные проекты</a:t>
            </a:r>
            <a:endParaRPr kumimoji="0" lang="ru-RU" sz="1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177800" marR="0" lvl="0" indent="-177800" algn="l" defTabSz="457200" rtl="0" eaLnBrk="1" fontAlgn="auto" latinLnBrk="0" hangingPunct="1">
              <a:lnSpc>
                <a:spcPct val="107000"/>
              </a:lnSpc>
              <a:spcBef>
                <a:spcPts val="80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Размер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кредита: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от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50 млн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рублей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до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1 млрд рублей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(общий кредитный лимит на заемщика - до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4 млрд рублей)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32" name="Текст 2"/>
          <p:cNvSpPr txBox="1">
            <a:spLocks/>
          </p:cNvSpPr>
          <p:nvPr/>
        </p:nvSpPr>
        <p:spPr>
          <a:xfrm>
            <a:off x="370506" y="1019790"/>
            <a:ext cx="11884197" cy="725733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None/>
              <a:defRPr sz="1272">
                <a:solidFill>
                  <a:schemeClr val="tx1"/>
                </a:solidFill>
                <a:latin typeface="+mn-lt"/>
              </a:defRPr>
            </a:lvl2pPr>
            <a:lvl3pPr marL="242962" indent="0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None/>
              <a:defRPr sz="1272">
                <a:solidFill>
                  <a:schemeClr val="tx1"/>
                </a:solidFill>
                <a:latin typeface="+mn-lt"/>
              </a:defRPr>
            </a:lvl3pPr>
            <a:lvl4pPr marL="476432" indent="0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None/>
              <a:defRPr sz="1145">
                <a:solidFill>
                  <a:schemeClr val="tx1"/>
                </a:solidFill>
                <a:latin typeface="+mn-lt"/>
              </a:defRPr>
            </a:lvl4pPr>
            <a:lvl5pPr marL="719391" indent="0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None/>
              <a:defRPr sz="1145">
                <a:solidFill>
                  <a:schemeClr val="tx1"/>
                </a:solidFill>
                <a:latin typeface="+mn-lt"/>
              </a:defRPr>
            </a:lvl5pPr>
            <a:lvl6pPr marL="1495728" indent="-229675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Char char="‒"/>
              <a:defRPr sz="1145">
                <a:solidFill>
                  <a:schemeClr val="tx1"/>
                </a:solidFill>
                <a:latin typeface="+mn-lt"/>
              </a:defRPr>
            </a:lvl6pPr>
            <a:lvl7pPr marL="2042391" indent="-229675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Char char="‒"/>
              <a:defRPr sz="1145">
                <a:solidFill>
                  <a:schemeClr val="tx1"/>
                </a:solidFill>
                <a:latin typeface="+mn-lt"/>
              </a:defRPr>
            </a:lvl7pPr>
            <a:lvl8pPr marL="2589053" indent="-229675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Char char="‒"/>
              <a:defRPr sz="1145">
                <a:solidFill>
                  <a:schemeClr val="tx1"/>
                </a:solidFill>
                <a:latin typeface="+mn-lt"/>
              </a:defRPr>
            </a:lvl8pPr>
            <a:lvl9pPr marL="3135713" indent="-229675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Char char="‒"/>
              <a:defRPr sz="1145">
                <a:solidFill>
                  <a:schemeClr val="tx1"/>
                </a:solidFill>
                <a:latin typeface="+mn-lt"/>
              </a:defRPr>
            </a:lvl9pPr>
          </a:lstStyle>
          <a:p>
            <a:pPr defTabSz="914373" fontAlgn="auto">
              <a:spcBef>
                <a:spcPts val="0"/>
              </a:spcBef>
              <a:spcAft>
                <a:spcPts val="0"/>
              </a:spcAft>
            </a:pPr>
            <a:r>
              <a:rPr lang="ru-RU" b="1" kern="0" dirty="0"/>
              <a:t>Ключевые условия Программы</a:t>
            </a:r>
          </a:p>
        </p:txBody>
      </p:sp>
      <p:cxnSp>
        <p:nvCxnSpPr>
          <p:cNvPr id="33" name="Прямая соединительная линия 32"/>
          <p:cNvCxnSpPr/>
          <p:nvPr/>
        </p:nvCxnSpPr>
        <p:spPr>
          <a:xfrm>
            <a:off x="363538" y="1794431"/>
            <a:ext cx="1189116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Текст 2"/>
          <p:cNvSpPr txBox="1">
            <a:spLocks/>
          </p:cNvSpPr>
          <p:nvPr/>
        </p:nvSpPr>
        <p:spPr>
          <a:xfrm>
            <a:off x="370506" y="5304542"/>
            <a:ext cx="11884197" cy="725733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None/>
              <a:defRPr sz="1272">
                <a:solidFill>
                  <a:schemeClr val="tx1"/>
                </a:solidFill>
                <a:latin typeface="+mn-lt"/>
              </a:defRPr>
            </a:lvl2pPr>
            <a:lvl3pPr marL="242962" indent="0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None/>
              <a:defRPr sz="1272">
                <a:solidFill>
                  <a:schemeClr val="tx1"/>
                </a:solidFill>
                <a:latin typeface="+mn-lt"/>
              </a:defRPr>
            </a:lvl3pPr>
            <a:lvl4pPr marL="476432" indent="0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None/>
              <a:defRPr sz="1145">
                <a:solidFill>
                  <a:schemeClr val="tx1"/>
                </a:solidFill>
                <a:latin typeface="+mn-lt"/>
              </a:defRPr>
            </a:lvl4pPr>
            <a:lvl5pPr marL="719391" indent="0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None/>
              <a:defRPr sz="1145">
                <a:solidFill>
                  <a:schemeClr val="tx1"/>
                </a:solidFill>
                <a:latin typeface="+mn-lt"/>
              </a:defRPr>
            </a:lvl5pPr>
            <a:lvl6pPr marL="1495728" indent="-229675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Char char="‒"/>
              <a:defRPr sz="1145">
                <a:solidFill>
                  <a:schemeClr val="tx1"/>
                </a:solidFill>
                <a:latin typeface="+mn-lt"/>
              </a:defRPr>
            </a:lvl6pPr>
            <a:lvl7pPr marL="2042391" indent="-229675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Char char="‒"/>
              <a:defRPr sz="1145">
                <a:solidFill>
                  <a:schemeClr val="tx1"/>
                </a:solidFill>
                <a:latin typeface="+mn-lt"/>
              </a:defRPr>
            </a:lvl7pPr>
            <a:lvl8pPr marL="2589053" indent="-229675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Char char="‒"/>
              <a:defRPr sz="1145">
                <a:solidFill>
                  <a:schemeClr val="tx1"/>
                </a:solidFill>
                <a:latin typeface="+mn-lt"/>
              </a:defRPr>
            </a:lvl8pPr>
            <a:lvl9pPr marL="3135713" indent="-229675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Char char="‒"/>
              <a:defRPr sz="1145">
                <a:solidFill>
                  <a:schemeClr val="tx1"/>
                </a:solidFill>
                <a:latin typeface="+mn-lt"/>
              </a:defRPr>
            </a:lvl9pPr>
          </a:lstStyle>
          <a:p>
            <a:pPr defTabSz="914373" fontAlgn="auto">
              <a:spcBef>
                <a:spcPts val="0"/>
              </a:spcBef>
              <a:spcAft>
                <a:spcPts val="0"/>
              </a:spcAft>
            </a:pPr>
            <a:r>
              <a:rPr lang="ru-RU" b="1" kern="0" dirty="0"/>
              <a:t>Уполномоченные банки Корпорации</a:t>
            </a:r>
          </a:p>
        </p:txBody>
      </p:sp>
      <p:cxnSp>
        <p:nvCxnSpPr>
          <p:cNvPr id="35" name="Прямая соединительная линия 34"/>
          <p:cNvCxnSpPr/>
          <p:nvPr/>
        </p:nvCxnSpPr>
        <p:spPr>
          <a:xfrm>
            <a:off x="363538" y="6079183"/>
            <a:ext cx="1189116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8" name="Группа 47"/>
          <p:cNvGrpSpPr/>
          <p:nvPr/>
        </p:nvGrpSpPr>
        <p:grpSpPr>
          <a:xfrm>
            <a:off x="660804" y="6112140"/>
            <a:ext cx="11416896" cy="1934633"/>
            <a:chOff x="541245" y="6476168"/>
            <a:chExt cx="7544837" cy="1278499"/>
          </a:xfrm>
        </p:grpSpPr>
        <p:pic>
          <p:nvPicPr>
            <p:cNvPr id="36" name="Рисунок 3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76408" y="6652246"/>
              <a:ext cx="958195" cy="384581"/>
            </a:xfrm>
            <a:prstGeom prst="rect">
              <a:avLst/>
            </a:prstGeom>
          </p:spPr>
        </p:pic>
        <p:pic>
          <p:nvPicPr>
            <p:cNvPr id="37" name="Рисунок 3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62712" y="7220332"/>
              <a:ext cx="914808" cy="306460"/>
            </a:xfrm>
            <a:prstGeom prst="rect">
              <a:avLst/>
            </a:prstGeom>
          </p:spPr>
        </p:pic>
        <p:pic>
          <p:nvPicPr>
            <p:cNvPr id="38" name="Рисунок 3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65591" y="7130246"/>
              <a:ext cx="1248841" cy="624421"/>
            </a:xfrm>
            <a:prstGeom prst="rect">
              <a:avLst/>
            </a:prstGeom>
          </p:spPr>
        </p:pic>
        <p:pic>
          <p:nvPicPr>
            <p:cNvPr id="39" name="Рисунок 38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671" b="30292"/>
            <a:stretch/>
          </p:blipFill>
          <p:spPr>
            <a:xfrm>
              <a:off x="4830707" y="6476168"/>
              <a:ext cx="1333861" cy="444947"/>
            </a:xfrm>
            <a:prstGeom prst="rect">
              <a:avLst/>
            </a:prstGeom>
          </p:spPr>
        </p:pic>
        <p:pic>
          <p:nvPicPr>
            <p:cNvPr id="40" name="Рисунок 3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65660" y="7295042"/>
              <a:ext cx="1087332" cy="294830"/>
            </a:xfrm>
            <a:prstGeom prst="rect">
              <a:avLst/>
            </a:prstGeom>
          </p:spPr>
        </p:pic>
        <p:pic>
          <p:nvPicPr>
            <p:cNvPr id="41" name="Рисунок 40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0449" y="7057771"/>
              <a:ext cx="928501" cy="464250"/>
            </a:xfrm>
            <a:prstGeom prst="rect">
              <a:avLst/>
            </a:prstGeom>
          </p:spPr>
        </p:pic>
        <p:pic>
          <p:nvPicPr>
            <p:cNvPr id="42" name="Рисунок 41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10777" y="7184321"/>
              <a:ext cx="1127619" cy="233042"/>
            </a:xfrm>
            <a:prstGeom prst="rect">
              <a:avLst/>
            </a:prstGeom>
          </p:spPr>
        </p:pic>
        <p:pic>
          <p:nvPicPr>
            <p:cNvPr id="43" name="Рисунок 42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230036" y="6892882"/>
              <a:ext cx="1389565" cy="368573"/>
            </a:xfrm>
            <a:prstGeom prst="rect">
              <a:avLst/>
            </a:prstGeom>
          </p:spPr>
        </p:pic>
        <p:pic>
          <p:nvPicPr>
            <p:cNvPr id="44" name="Рисунок 43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05352" y="6561169"/>
              <a:ext cx="580730" cy="580730"/>
            </a:xfrm>
            <a:prstGeom prst="rect">
              <a:avLst/>
            </a:prstGeom>
          </p:spPr>
        </p:pic>
        <p:pic>
          <p:nvPicPr>
            <p:cNvPr id="45" name="Рисунок 44"/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3536" b="24288"/>
            <a:stretch/>
          </p:blipFill>
          <p:spPr>
            <a:xfrm>
              <a:off x="3154100" y="6584461"/>
              <a:ext cx="966617" cy="443806"/>
            </a:xfrm>
            <a:prstGeom prst="rect">
              <a:avLst/>
            </a:prstGeom>
          </p:spPr>
        </p:pic>
        <p:pic>
          <p:nvPicPr>
            <p:cNvPr id="46" name="Рисунок 45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816457" y="6964475"/>
              <a:ext cx="1350345" cy="268490"/>
            </a:xfrm>
            <a:prstGeom prst="rect">
              <a:avLst/>
            </a:prstGeom>
          </p:spPr>
        </p:pic>
        <p:pic>
          <p:nvPicPr>
            <p:cNvPr id="47" name="Picture 2" descr="F:\logo-sberbank.png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541245" y="6594371"/>
              <a:ext cx="1076647" cy="269162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2733181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68390" y="152402"/>
            <a:ext cx="8686313" cy="698685"/>
          </a:xfrm>
        </p:spPr>
        <p:txBody>
          <a:bodyPr/>
          <a:lstStyle/>
          <a:p>
            <a:r>
              <a:rPr lang="ru-RU" dirty="0"/>
              <a:t>Базовые требования к условиям кредитования конечных </a:t>
            </a:r>
            <a:r>
              <a:rPr lang="ru-RU" dirty="0" smtClean="0"/>
              <a:t>заемщиков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1561303"/>
              </p:ext>
            </p:extLst>
          </p:nvPr>
        </p:nvGraphicFramePr>
        <p:xfrm>
          <a:off x="351349" y="1231901"/>
          <a:ext cx="11903353" cy="6787132"/>
        </p:xfrm>
        <a:graphic>
          <a:graphicData uri="http://schemas.openxmlformats.org/drawingml/2006/table">
            <a:tbl>
              <a:tblPr firstRow="1" bandRow="1"/>
              <a:tblGrid>
                <a:gridCol w="221317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69017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910628">
                <a:tc>
                  <a:txBody>
                    <a:bodyPr/>
                    <a:lstStyle>
                      <a:lvl1pPr marL="0" algn="l" defTabSz="1093357" rtl="0" eaLnBrk="1" latinLnBrk="0" hangingPunct="1">
                        <a:defRPr sz="2162" b="1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46678" algn="l" defTabSz="1093357" rtl="0" eaLnBrk="1" latinLnBrk="0" hangingPunct="1">
                        <a:defRPr sz="2162" b="1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93357" algn="l" defTabSz="1093357" rtl="0" eaLnBrk="1" latinLnBrk="0" hangingPunct="1">
                        <a:defRPr sz="2162" b="1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640035" algn="l" defTabSz="1093357" rtl="0" eaLnBrk="1" latinLnBrk="0" hangingPunct="1">
                        <a:defRPr sz="2162" b="1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186714" algn="l" defTabSz="1093357" rtl="0" eaLnBrk="1" latinLnBrk="0" hangingPunct="1">
                        <a:defRPr sz="2162" b="1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733393" algn="l" defTabSz="1093357" rtl="0" eaLnBrk="1" latinLnBrk="0" hangingPunct="1">
                        <a:defRPr sz="2162" b="1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280072" algn="l" defTabSz="1093357" rtl="0" eaLnBrk="1" latinLnBrk="0" hangingPunct="1">
                        <a:defRPr sz="2162" b="1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826750" algn="l" defTabSz="1093357" rtl="0" eaLnBrk="1" latinLnBrk="0" hangingPunct="1">
                        <a:defRPr sz="2162" b="1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373429" algn="l" defTabSz="1093357" rtl="0" eaLnBrk="1" latinLnBrk="0" hangingPunct="1">
                        <a:defRPr sz="2162" b="1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Целевое использование кредитов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E79"/>
                    </a:solidFill>
                  </a:tcPr>
                </a:tc>
                <a:tc>
                  <a:txBody>
                    <a:bodyPr/>
                    <a:lstStyle>
                      <a:lvl1pPr marL="0" algn="l" defTabSz="1093357" rtl="0" eaLnBrk="1" latinLnBrk="0" hangingPunct="1">
                        <a:defRPr sz="2162" b="1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46678" algn="l" defTabSz="1093357" rtl="0" eaLnBrk="1" latinLnBrk="0" hangingPunct="1">
                        <a:defRPr sz="2162" b="1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93357" algn="l" defTabSz="1093357" rtl="0" eaLnBrk="1" latinLnBrk="0" hangingPunct="1">
                        <a:defRPr sz="2162" b="1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640035" algn="l" defTabSz="1093357" rtl="0" eaLnBrk="1" latinLnBrk="0" hangingPunct="1">
                        <a:defRPr sz="2162" b="1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186714" algn="l" defTabSz="1093357" rtl="0" eaLnBrk="1" latinLnBrk="0" hangingPunct="1">
                        <a:defRPr sz="2162" b="1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733393" algn="l" defTabSz="1093357" rtl="0" eaLnBrk="1" latinLnBrk="0" hangingPunct="1">
                        <a:defRPr sz="2162" b="1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280072" algn="l" defTabSz="1093357" rtl="0" eaLnBrk="1" latinLnBrk="0" hangingPunct="1">
                        <a:defRPr sz="2162" b="1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826750" algn="l" defTabSz="1093357" rtl="0" eaLnBrk="1" latinLnBrk="0" hangingPunct="1">
                        <a:defRPr sz="2162" b="1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373429" algn="l" defTabSz="1093357" rtl="0" eaLnBrk="1" latinLnBrk="0" hangingPunct="1">
                        <a:defRPr sz="2162" b="1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171450" lvl="0" indent="-171450" algn="l">
                        <a:spcBef>
                          <a:spcPts val="3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ru-RU" sz="12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Инвестиционные цели - финансирование мероприятий по приобретению основных средств, модернизации и реконструкции производства, запуску новых проектов/производств. Допускается финансирование текущих расходов, связанных с реализацией инвестиционного проекта (не более 30% от совокупной величины инвестиционных кредитов)</a:t>
                      </a:r>
                    </a:p>
                    <a:p>
                      <a:pPr marL="171450" lvl="0" indent="-171450" algn="l">
                        <a:spcBef>
                          <a:spcPts val="3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ru-RU" sz="12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Пополнение оборотных средств</a:t>
                      </a:r>
                      <a:endParaRPr lang="ru-RU" sz="1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08266">
                <a:tc>
                  <a:txBody>
                    <a:bodyPr/>
                    <a:lstStyle>
                      <a:lvl1pPr marL="0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46678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93357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640035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186714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733393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280072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826750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373429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/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Размер кредита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E79"/>
                    </a:solidFill>
                  </a:tcPr>
                </a:tc>
                <a:tc>
                  <a:txBody>
                    <a:bodyPr/>
                    <a:lstStyle>
                      <a:lvl1pPr marL="0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46678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93357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640035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186714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733393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280072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826750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373429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Не менее </a:t>
                      </a:r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50 млн. рублей</a:t>
                      </a: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и не более </a:t>
                      </a:r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 млрд. рублей</a:t>
                      </a:r>
                      <a:endParaRPr lang="ru-RU" sz="1200" b="0" kern="1200" dirty="0" smtClean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Общий размер кредитных средств, привлеченных одним конечным заемщиком в рамках Программы не может превышать </a:t>
                      </a:r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 млрд. рублей</a:t>
                      </a:r>
                      <a:endParaRPr lang="ru-RU" sz="1200" b="1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08266">
                <a:tc>
                  <a:txBody>
                    <a:bodyPr/>
                    <a:lstStyle>
                      <a:lvl1pPr marL="0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46678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93357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640035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186714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733393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280072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826750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373429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Форма кредитования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E79"/>
                    </a:solidFill>
                  </a:tcPr>
                </a:tc>
                <a:tc>
                  <a:txBody>
                    <a:bodyPr/>
                    <a:lstStyle>
                      <a:lvl1pPr marL="0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46678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93357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640035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186714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733393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280072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826750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373429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171450" lvl="0" indent="-171450" algn="l">
                        <a:spcBef>
                          <a:spcPts val="3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Кредит</a:t>
                      </a:r>
                    </a:p>
                    <a:p>
                      <a:pPr marL="171450" lvl="0" indent="-171450" algn="l">
                        <a:spcBef>
                          <a:spcPts val="3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Невозобновляемая кредитная линия</a:t>
                      </a:r>
                    </a:p>
                    <a:p>
                      <a:pPr marL="171450" lvl="0" indent="-171450" algn="l">
                        <a:spcBef>
                          <a:spcPts val="3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Возобновляемая кредитная линия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08266">
                <a:tc>
                  <a:txBody>
                    <a:bodyPr/>
                    <a:lstStyle>
                      <a:lvl1pPr marL="0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46678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93357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640035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186714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733393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280072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826750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373429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Сроки кредитования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E79"/>
                    </a:solidFill>
                  </a:tcPr>
                </a:tc>
                <a:tc>
                  <a:txBody>
                    <a:bodyPr/>
                    <a:lstStyle>
                      <a:lvl1pPr marL="0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46678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93357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640035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186714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733393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280072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826750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373429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На усмотрение Уполномоченного банка (кредит может быть предоставлен на срок более 3 лет, при этом срок льготного фондирования по Программе не должен превышать 3 года)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910628">
                <a:tc>
                  <a:txBody>
                    <a:bodyPr/>
                    <a:lstStyle>
                      <a:lvl1pPr marL="0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46678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93357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640035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186714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733393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280072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826750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373429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Доля финансирования инвестиционного проекта за счет заемных средств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E79"/>
                    </a:solidFill>
                  </a:tcPr>
                </a:tc>
                <a:tc>
                  <a:txBody>
                    <a:bodyPr/>
                    <a:lstStyle>
                      <a:lvl1pPr marL="0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46678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93357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640035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186714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733393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280072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826750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373429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171450" lvl="0" indent="-171450" algn="l">
                        <a:spcBef>
                          <a:spcPts val="3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Не более  80% </a:t>
                      </a: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 для инвестиционных кредитов в размере более 500 млн. рублей и инвестиционных кредитов независимо от размера кредита, погашение основного долга по которым предусматривается за счет денежного потока, производимого за счет реализации цели кредитования без учета доходов от текущей деятельности конечного заемщика</a:t>
                      </a:r>
                    </a:p>
                    <a:p>
                      <a:pPr marL="171450" lvl="0" indent="-171450" algn="l">
                        <a:spcBef>
                          <a:spcPts val="3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Без ограничений</a:t>
                      </a: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– для прочих инвестиционных проектов</a:t>
                      </a:r>
                      <a:endParaRPr lang="ru-RU" sz="1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315351">
                <a:tc>
                  <a:txBody>
                    <a:bodyPr/>
                    <a:lstStyle>
                      <a:lvl1pPr marL="0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46678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93357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640035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186714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733393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280072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826750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373429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Требования к инвестиционным проектам</a:t>
                      </a:r>
                      <a:endParaRPr lang="ru-RU" sz="1200" b="1" kern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E79"/>
                    </a:solidFill>
                  </a:tcPr>
                </a:tc>
                <a:tc>
                  <a:txBody>
                    <a:bodyPr/>
                    <a:lstStyle>
                      <a:lvl1pPr marL="0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46678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93357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640035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186714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733393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280072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826750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373429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171450" lvl="0" indent="-171450" algn="l">
                        <a:spcBef>
                          <a:spcPts val="3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ru-RU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Для инвестиционных кредитов в размере более 500 млн. рублей и инвестиционных кредитов независимо от размера кредита, погашение основного долга по которым предусматривается за счет денежного потока, производимого за счет реализации цели кредитования без учета доходов от текущей деятельности конечного заемщика:</a:t>
                      </a:r>
                      <a:endParaRPr lang="en-US" sz="12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55600" lvl="0" indent="-171450" algn="l">
                        <a:spcBef>
                          <a:spcPts val="300"/>
                        </a:spcBef>
                        <a:buFont typeface="Courier New" panose="02070309020205020404" pitchFamily="49" charset="0"/>
                        <a:buChar char="o"/>
                      </a:pPr>
                      <a:r>
                        <a:rPr lang="ru-RU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чистая приведенная стоимость инвестиционного проекта является положительной</a:t>
                      </a:r>
                      <a:endParaRPr lang="en-US" sz="12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55600" lvl="0" indent="-171450" algn="l">
                        <a:spcBef>
                          <a:spcPts val="300"/>
                        </a:spcBef>
                        <a:buFont typeface="Courier New" panose="02070309020205020404" pitchFamily="49" charset="0"/>
                        <a:buChar char="o"/>
                      </a:pPr>
                      <a:r>
                        <a:rPr lang="ru-RU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внутренняя норма рентабельности превышает выбранную ставку дисконтирования</a:t>
                      </a:r>
                    </a:p>
                    <a:p>
                      <a:pPr marL="171450" lvl="0" indent="-171450" algn="l">
                        <a:spcBef>
                          <a:spcPts val="3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ru-RU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Для прочих инвестиционных проектов требования не устанавливаются</a:t>
                      </a:r>
                      <a:endParaRPr lang="ru-RU" sz="1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517713">
                <a:tc>
                  <a:txBody>
                    <a:bodyPr/>
                    <a:lstStyle>
                      <a:lvl1pPr marL="0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46678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93357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640035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186714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733393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280072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826750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373429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Процентные ставки по кредитам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E79"/>
                    </a:solidFill>
                  </a:tcPr>
                </a:tc>
                <a:tc>
                  <a:txBody>
                    <a:bodyPr/>
                    <a:lstStyle>
                      <a:lvl1pPr marL="0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46678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93357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640035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186714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733393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280072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826750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373429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Конечная</a:t>
                      </a:r>
                      <a:r>
                        <a:rPr lang="ru-RU" sz="1200" kern="1200" baseline="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ставка для заемщиков субъектов </a:t>
                      </a:r>
                      <a:r>
                        <a:rPr lang="ru-RU" sz="1200" b="1" kern="1200" baseline="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малого бизнеса</a:t>
                      </a:r>
                      <a:r>
                        <a:rPr lang="en-US" sz="1200" b="1" kern="1200" baseline="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– 11%</a:t>
                      </a:r>
                      <a:r>
                        <a:rPr lang="ru-RU" sz="1200" b="1" kern="1200" baseline="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среднего бизнеса -</a:t>
                      </a:r>
                      <a:r>
                        <a:rPr lang="en-US" sz="1200" b="1" kern="1200" baseline="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1" kern="1200" baseline="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10%</a:t>
                      </a:r>
                      <a:endParaRPr lang="ru-RU" sz="1200" b="1" kern="1200" dirty="0" smtClean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200" i="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Не выше уровня процентной ставки, установленной Банком России по кредитам Банка России (6,5%), обеспеченным поручительствами Корпорации, предоставляемым уполномоченным банкам, увеличенной на размер комиссионного вознаграждения Корпорации (0,5%) при предоставлении поручительства Корпорации за уполномоченные банки перед Банком России, плюс 3,0 % годовых (при условии, что конечным заемщиком является субъект среднего предпринимательства) или 4,0 % годовых </a:t>
                      </a:r>
                      <a:br>
                        <a:rPr lang="ru-RU" sz="1200" i="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ru-RU" sz="1200" i="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(при условии, что конечным заемщиком является субъект малого предпринимательства).</a:t>
                      </a:r>
                      <a:endParaRPr lang="ru-RU" sz="1200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17901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9541" y="152402"/>
            <a:ext cx="8675162" cy="698685"/>
          </a:xfrm>
        </p:spPr>
        <p:txBody>
          <a:bodyPr/>
          <a:lstStyle/>
          <a:p>
            <a:r>
              <a:rPr lang="ru-RU" dirty="0"/>
              <a:t>Базовые требования к конечным заемщикам</a:t>
            </a:r>
            <a:r>
              <a:rPr lang="ru-RU" dirty="0" smtClean="0"/>
              <a:t>*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51347" y="7885815"/>
            <a:ext cx="1149381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lang="ru-RU" sz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Уполномоченные </a:t>
            </a:r>
            <a:r>
              <a:rPr lang="ru-RU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банки вправе установить дополнительные критерии приемлемости инвестиционных проектов, в том числе дополнительные требования к конечным заемщикам</a:t>
            </a:r>
          </a:p>
          <a:p>
            <a:pPr algn="just"/>
            <a:r>
              <a:rPr lang="ru-RU" sz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**   Перечень </a:t>
            </a:r>
            <a:r>
              <a:rPr lang="ru-RU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утверждается Министерством финансов Российской Федерации</a:t>
            </a:r>
            <a:r>
              <a:rPr lang="ru-RU" sz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ru-RU" sz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*** </a:t>
            </a:r>
            <a:r>
              <a:rPr lang="en-US" sz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Показатель рассчитывается в соответствии с Методикой, являющейся приложением к Регламенту взаимодействия Корпорации и банков при реализации Программы. </a:t>
            </a:r>
            <a:endParaRPr lang="ru-RU" sz="10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3931586"/>
              </p:ext>
            </p:extLst>
          </p:nvPr>
        </p:nvGraphicFramePr>
        <p:xfrm>
          <a:off x="351349" y="1231901"/>
          <a:ext cx="11903353" cy="6621780"/>
        </p:xfrm>
        <a:graphic>
          <a:graphicData uri="http://schemas.openxmlformats.org/drawingml/2006/table">
            <a:tbl>
              <a:tblPr firstRow="1" bandRow="1"/>
              <a:tblGrid>
                <a:gridCol w="222368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67966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910628">
                <a:tc>
                  <a:txBody>
                    <a:bodyPr/>
                    <a:lstStyle>
                      <a:lvl1pPr marL="0" algn="l" defTabSz="1093357" rtl="0" eaLnBrk="1" latinLnBrk="0" hangingPunct="1">
                        <a:defRPr sz="2162" b="1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46678" algn="l" defTabSz="1093357" rtl="0" eaLnBrk="1" latinLnBrk="0" hangingPunct="1">
                        <a:defRPr sz="2162" b="1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93357" algn="l" defTabSz="1093357" rtl="0" eaLnBrk="1" latinLnBrk="0" hangingPunct="1">
                        <a:defRPr sz="2162" b="1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640035" algn="l" defTabSz="1093357" rtl="0" eaLnBrk="1" latinLnBrk="0" hangingPunct="1">
                        <a:defRPr sz="2162" b="1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186714" algn="l" defTabSz="1093357" rtl="0" eaLnBrk="1" latinLnBrk="0" hangingPunct="1">
                        <a:defRPr sz="2162" b="1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733393" algn="l" defTabSz="1093357" rtl="0" eaLnBrk="1" latinLnBrk="0" hangingPunct="1">
                        <a:defRPr sz="2162" b="1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280072" algn="l" defTabSz="1093357" rtl="0" eaLnBrk="1" latinLnBrk="0" hangingPunct="1">
                        <a:defRPr sz="2162" b="1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826750" algn="l" defTabSz="1093357" rtl="0" eaLnBrk="1" latinLnBrk="0" hangingPunct="1">
                        <a:defRPr sz="2162" b="1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373429" algn="l" defTabSz="1093357" rtl="0" eaLnBrk="1" latinLnBrk="0" hangingPunct="1">
                        <a:defRPr sz="2162" b="1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Перечень допустимых (приоритетных) отраслей экономики по Программе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E79"/>
                    </a:solidFill>
                  </a:tcPr>
                </a:tc>
                <a:tc>
                  <a:txBody>
                    <a:bodyPr/>
                    <a:lstStyle>
                      <a:lvl1pPr marL="0" algn="l" defTabSz="1093357" rtl="0" eaLnBrk="1" latinLnBrk="0" hangingPunct="1">
                        <a:defRPr sz="2162" b="1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46678" algn="l" defTabSz="1093357" rtl="0" eaLnBrk="1" latinLnBrk="0" hangingPunct="1">
                        <a:defRPr sz="2162" b="1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93357" algn="l" defTabSz="1093357" rtl="0" eaLnBrk="1" latinLnBrk="0" hangingPunct="1">
                        <a:defRPr sz="2162" b="1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640035" algn="l" defTabSz="1093357" rtl="0" eaLnBrk="1" latinLnBrk="0" hangingPunct="1">
                        <a:defRPr sz="2162" b="1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186714" algn="l" defTabSz="1093357" rtl="0" eaLnBrk="1" latinLnBrk="0" hangingPunct="1">
                        <a:defRPr sz="2162" b="1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733393" algn="l" defTabSz="1093357" rtl="0" eaLnBrk="1" latinLnBrk="0" hangingPunct="1">
                        <a:defRPr sz="2162" b="1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280072" algn="l" defTabSz="1093357" rtl="0" eaLnBrk="1" latinLnBrk="0" hangingPunct="1">
                        <a:defRPr sz="2162" b="1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826750" algn="l" defTabSz="1093357" rtl="0" eaLnBrk="1" latinLnBrk="0" hangingPunct="1">
                        <a:defRPr sz="2162" b="1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373429" algn="l" defTabSz="1093357" rtl="0" eaLnBrk="1" latinLnBrk="0" hangingPunct="1">
                        <a:defRPr sz="2162" b="1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171450" lvl="0" indent="-171450" algn="l">
                        <a:spcBef>
                          <a:spcPts val="3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ru-RU" sz="12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Сельское хозяйство, включая производство сельскохозяйственной продукции, а также предоставление услуг в этой отрасли экономики</a:t>
                      </a:r>
                    </a:p>
                    <a:p>
                      <a:pPr marL="171450" lvl="0" indent="-171450" algn="l">
                        <a:spcBef>
                          <a:spcPts val="3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ru-RU" sz="12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Обрабатывающее производство, в том числе производство пищевых продуктов, первичная и последующая (промышленная) переработка сельскохозяйственной продукции</a:t>
                      </a:r>
                    </a:p>
                    <a:p>
                      <a:pPr marL="171450" lvl="0" indent="-171450" algn="l">
                        <a:spcBef>
                          <a:spcPts val="3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ru-RU" sz="12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Производство и распределение электроэнергии, газа и воды</a:t>
                      </a:r>
                    </a:p>
                    <a:p>
                      <a:pPr marL="171450" lvl="0" indent="-171450" algn="l">
                        <a:spcBef>
                          <a:spcPts val="3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ru-RU" sz="12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Строительство</a:t>
                      </a:r>
                    </a:p>
                    <a:p>
                      <a:pPr marL="171450" lvl="0" indent="-171450" algn="l">
                        <a:spcBef>
                          <a:spcPts val="3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ru-RU" sz="12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Транспорт и связь</a:t>
                      </a:r>
                    </a:p>
                    <a:p>
                      <a:pPr marL="171450" lvl="0" indent="-171450" algn="l">
                        <a:spcBef>
                          <a:spcPts val="3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ru-RU" sz="12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Туристская деятельность и деятельность в области туристской индустрии в целях развития внутреннего туризма</a:t>
                      </a:r>
                    </a:p>
                    <a:p>
                      <a:pPr marL="171450" lvl="0" indent="-171450" algn="l">
                        <a:spcBef>
                          <a:spcPts val="3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ru-RU" sz="12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Отрасли экономики, в которых реализуются приоритетные направления развития науки, технологий и техники в Российской Федерации, а также критические технологии Российской Федерации, перечень которых утвержден Указом Президента Российской Федерации от 07.07.2011 № 899 «Об утверждении приоритетных направлений развития науки, технологий и техники в Российской Федерации и перечня критических технологий Российской Федерации»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08266">
                <a:tc>
                  <a:txBody>
                    <a:bodyPr/>
                    <a:lstStyle>
                      <a:lvl1pPr marL="0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46678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93357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640035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186714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733393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280072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826750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373429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/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Нефинансовые требования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E79"/>
                    </a:solidFill>
                  </a:tcPr>
                </a:tc>
                <a:tc>
                  <a:txBody>
                    <a:bodyPr/>
                    <a:lstStyle>
                      <a:lvl1pPr marL="0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46678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93357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640035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186714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733393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280072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826750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373429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Конечный заемщик – субъект МСП, соответствующий требованиям Федерального закона от 24 июля 2007 года № 209-ФЗ «О развитии малого и среднего предпринимательства в Российской Федерации», с учетом ограничений, установленных частями 3 и 4 статьи 14 Закона о развитии МСП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Конечный заемщик должен быть зарегистрирован в статусе юридического лица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Конечный заемщик должен быть зарегистрирован на территории Российской Федерации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Юридическое лицо, являющееся контролирующим лицом конечного заемщика, не должно быть зарегистрировано в государстве или на территории, которые предоставляют льготный налоговый режим налогообложения и (или) не предусматривают раскрытие и предоставление информации при проведении финансовых операций (офшорные зоны)**. Данное требование распространяется на всю цепочку собственников</a:t>
                      </a:r>
                      <a:endParaRPr lang="ru-RU" sz="1200" b="1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08266">
                <a:tc>
                  <a:txBody>
                    <a:bodyPr/>
                    <a:lstStyle>
                      <a:lvl1pPr marL="0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46678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93357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640035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186714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733393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280072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826750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373429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Финансовые требования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E79"/>
                    </a:solidFill>
                  </a:tcPr>
                </a:tc>
                <a:tc>
                  <a:txBody>
                    <a:bodyPr/>
                    <a:lstStyle>
                      <a:lvl1pPr marL="0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46678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93357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640035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186714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733393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280072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826750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373429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171450" lvl="0" indent="-171450" algn="l">
                        <a:spcBef>
                          <a:spcPts val="3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Отсутствие просроченной (неурегулированной) задолженности по налогам, сборам и иным обязательным платежам в бюджеты бюджетной системы Российской Федерации и в государственные внебюджетные фонды</a:t>
                      </a:r>
                    </a:p>
                    <a:p>
                      <a:pPr marL="171450" lvl="0" indent="-171450" algn="l">
                        <a:spcBef>
                          <a:spcPts val="3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Отсутствие возбужденного производства по делу о несостоятельности (банкротстве) в соответствии с законодательством Российской Федерации о несостоятельности (банкротстве)</a:t>
                      </a:r>
                    </a:p>
                    <a:p>
                      <a:pPr marL="171450" lvl="0" indent="-171450" algn="l">
                        <a:spcBef>
                          <a:spcPts val="3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Положительный финансовый результат по данным бухгалтерской отчетности за предыдущий календарный год (не применяется к специально созданным проектным компаниям (SPV)); Вновь созданное юридическое лицо представляет промежуточную или годовую бухгалтерскую отчетность за первый отчетный период, который определяется в соответствии с статьей 15 Федерального закона от 06.12.2011 № 402-ФЗ «О бухгалтерском учете»</a:t>
                      </a:r>
                    </a:p>
                    <a:p>
                      <a:pPr marL="171450" lvl="0" indent="-171450" algn="l">
                        <a:spcBef>
                          <a:spcPts val="3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Положительные чистые активы (не применяется к специально созданным проектным компаниям (SPV)</a:t>
                      </a:r>
                    </a:p>
                    <a:p>
                      <a:pPr marL="171450" lvl="0" indent="-171450" algn="l">
                        <a:spcBef>
                          <a:spcPts val="3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Показатель «Общий долг / Операционная прибыль» юридического лица (или группы компаний, если рассматриваемое юридическое лицо входит в группу компаний) не превышает 5***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91505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59171" y="152402"/>
            <a:ext cx="8695532" cy="698685"/>
          </a:xfrm>
        </p:spPr>
        <p:txBody>
          <a:bodyPr/>
          <a:lstStyle/>
          <a:p>
            <a:r>
              <a:rPr lang="ru-RU" dirty="0"/>
              <a:t>Порядок получения Уполномоченным банком кредитов Банка </a:t>
            </a:r>
            <a:r>
              <a:rPr lang="ru-RU" dirty="0" smtClean="0"/>
              <a:t>России</a:t>
            </a:r>
            <a:endParaRPr lang="ru-RU" dirty="0"/>
          </a:p>
        </p:txBody>
      </p:sp>
      <p:cxnSp>
        <p:nvCxnSpPr>
          <p:cNvPr id="33" name="Прямая соединительная линия 32"/>
          <p:cNvCxnSpPr/>
          <p:nvPr/>
        </p:nvCxnSpPr>
        <p:spPr>
          <a:xfrm>
            <a:off x="6327559" y="1541686"/>
            <a:ext cx="0" cy="6330459"/>
          </a:xfrm>
          <a:prstGeom prst="line">
            <a:avLst/>
          </a:prstGeom>
          <a:noFill/>
          <a:ln w="9525" cap="flat" cmpd="sng" algn="ctr">
            <a:solidFill>
              <a:srgbClr val="00A1DE"/>
            </a:solidFill>
            <a:prstDash val="solid"/>
          </a:ln>
          <a:effectLst/>
        </p:spPr>
      </p:cxnSp>
      <p:grpSp>
        <p:nvGrpSpPr>
          <p:cNvPr id="4" name="Группа 3"/>
          <p:cNvGrpSpPr/>
          <p:nvPr/>
        </p:nvGrpSpPr>
        <p:grpSpPr>
          <a:xfrm>
            <a:off x="6811857" y="1481039"/>
            <a:ext cx="5788131" cy="6360328"/>
            <a:chOff x="5686097" y="1481039"/>
            <a:chExt cx="6913891" cy="6360328"/>
          </a:xfrm>
        </p:grpSpPr>
        <p:sp>
          <p:nvSpPr>
            <p:cNvPr id="18" name="TextBox 17"/>
            <p:cNvSpPr txBox="1"/>
            <p:nvPr/>
          </p:nvSpPr>
          <p:spPr>
            <a:xfrm>
              <a:off x="5714477" y="1481039"/>
              <a:ext cx="6885511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1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Уполномоченный Банк</a:t>
              </a:r>
              <a:r>
                <a:rPr kumimoji="0" lang="ru-RU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 предоставляет кредиты Конечным заемщикам с учетом требований Программы. Уполномоченный Банк самостоятельно осуществляют проверку соответствия Проектов и Конечных заемщиков требованиям Программы.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714477" y="2186796"/>
              <a:ext cx="6807287" cy="9387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1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Уполномоченный Банк</a:t>
              </a:r>
              <a:r>
                <a:rPr kumimoji="0" lang="ru-RU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, предоставивший один либо несколько кредитов Конечным заемщикам, одновременно обращается в Банк России и Корпорацию с заявлениями на получение кредита Банка России и Поручительства Корпорации (с приложением необходимого комплекта документов).</a:t>
              </a:r>
            </a:p>
            <a:p>
              <a:pPr marL="0" marR="0" lvl="0" indent="0" algn="just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</a:rPr>
                <a:t>Механизм получения кредитов Банка России аналогичен порядку, предусмотренному в Положении Банка России № 312-П для получения кредитов, обеспеченных поручительствами.</a:t>
              </a:r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714477" y="3631217"/>
              <a:ext cx="6713894" cy="144655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just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Корпорация осуществляет проверку документов и не позднее 4-го рабочего дня с даты фактического поступления Заявления в Корпорацию уведомляет Уполномоченный банк об одном из следующих решений:</a:t>
              </a:r>
            </a:p>
            <a:p>
              <a:pPr marL="171450" marR="0" lvl="0" indent="-171450" algn="just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ru-RU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о предоставлении Поручительства и направлении в Банк России подписанных со стороны Корпорации договоров поручительства;</a:t>
              </a:r>
            </a:p>
            <a:p>
              <a:pPr marL="171450" marR="0" lvl="0" indent="-171450" algn="just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ru-RU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об отказе в предоставлении Поручительства.</a:t>
              </a:r>
            </a:p>
            <a:p>
              <a:pPr marL="0" marR="0" lvl="0" indent="0" algn="just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Дополнительно Корпорация направляет в Уполномоченный банк уведомление о размере вознаграждения, необходимого к уплате Банком Корпорации за предоставленное Поручительство.</a:t>
              </a:r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5686098" y="6150726"/>
              <a:ext cx="6709331" cy="9387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just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1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Банк России</a:t>
              </a:r>
              <a:r>
                <a:rPr kumimoji="0" lang="ru-RU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, в случае принятия Корпорацией положительного решения о предоставлении Поручительства, предоставляет кредит Уполномоченному банку в сроки, указанные в Заявлении на предоставление кредита (в Заявлении должна быть указана дата предоставления кредита Банка России, наступающая не раньше, чем через 5 рабочих и позднее, чем через 10 рабочих дней с даты фактического поступления Заявления в Корпорацию). </a:t>
              </a:r>
            </a:p>
          </p:txBody>
        </p:sp>
        <p:sp>
          <p:nvSpPr>
            <p:cNvPr id="29" name="Прямоугольник 28"/>
            <p:cNvSpPr/>
            <p:nvPr/>
          </p:nvSpPr>
          <p:spPr>
            <a:xfrm>
              <a:off x="5686097" y="7410480"/>
              <a:ext cx="6837372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just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1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Уполномоченный банк </a:t>
              </a:r>
              <a:r>
                <a:rPr kumimoji="0" lang="ru-RU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в течение 3-х рабочих дней с даты получения уведомления о размере вознаграждения осуществляет оплату вознаграждения.</a:t>
              </a:r>
            </a:p>
          </p:txBody>
        </p:sp>
        <p:sp>
          <p:nvSpPr>
            <p:cNvPr id="34" name="Прямоугольник 33"/>
            <p:cNvSpPr/>
            <p:nvPr/>
          </p:nvSpPr>
          <p:spPr>
            <a:xfrm>
              <a:off x="5712144" y="5444969"/>
              <a:ext cx="6713160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just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1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Корпорация</a:t>
              </a:r>
              <a:r>
                <a:rPr kumimoji="0" lang="ru-RU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 в случае принятия положительного решения о предоставлении Поручительства направляет в Банк России подписанные со стороны Корпорации договоры поручительства.</a:t>
              </a:r>
            </a:p>
          </p:txBody>
        </p:sp>
      </p:grpSp>
      <p:sp>
        <p:nvSpPr>
          <p:cNvPr id="74" name="Скругленный прямоугольник 73"/>
          <p:cNvSpPr/>
          <p:nvPr/>
        </p:nvSpPr>
        <p:spPr>
          <a:xfrm>
            <a:off x="2579332" y="4070585"/>
            <a:ext cx="2605750" cy="904800"/>
          </a:xfrm>
          <a:prstGeom prst="roundRect">
            <a:avLst>
              <a:gd name="adj" fmla="val 6507"/>
            </a:avLst>
          </a:prstGeom>
          <a:solidFill>
            <a:srgbClr val="E7F5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895350"/>
            <a:r>
              <a:rPr lang="ru-RU" sz="1400" b="1" dirty="0" smtClean="0">
                <a:solidFill>
                  <a:schemeClr val="tx1"/>
                </a:solidFill>
              </a:rPr>
              <a:t>Уполномоченный банк</a:t>
            </a:r>
            <a:endParaRPr lang="ru-RU" sz="1100" dirty="0">
              <a:solidFill>
                <a:schemeClr val="tx1"/>
              </a:solidFill>
            </a:endParaRPr>
          </a:p>
        </p:txBody>
      </p:sp>
      <p:grpSp>
        <p:nvGrpSpPr>
          <p:cNvPr id="76" name="Группа 75"/>
          <p:cNvGrpSpPr/>
          <p:nvPr/>
        </p:nvGrpSpPr>
        <p:grpSpPr>
          <a:xfrm>
            <a:off x="2459929" y="2277181"/>
            <a:ext cx="2681804" cy="727120"/>
            <a:chOff x="2157160" y="6383887"/>
            <a:chExt cx="2157585" cy="584988"/>
          </a:xfrm>
        </p:grpSpPr>
        <p:pic>
          <p:nvPicPr>
            <p:cNvPr id="77" name="Рисунок 76"/>
            <p:cNvPicPr>
              <a:picLocks noChangeAspect="1"/>
            </p:cNvPicPr>
            <p:nvPr/>
          </p:nvPicPr>
          <p:blipFill rotWithShape="1">
            <a:blip r:embed="rId2" cstate="print"/>
            <a:srcRect l="2083" t="12026" r="15209" b="51231"/>
            <a:stretch/>
          </p:blipFill>
          <p:spPr>
            <a:xfrm>
              <a:off x="2188611" y="6414476"/>
              <a:ext cx="2097226" cy="523810"/>
            </a:xfrm>
            <a:prstGeom prst="rect">
              <a:avLst/>
            </a:prstGeom>
          </p:spPr>
        </p:pic>
        <p:sp>
          <p:nvSpPr>
            <p:cNvPr id="78" name="Скругленный прямоугольник 77"/>
            <p:cNvSpPr/>
            <p:nvPr/>
          </p:nvSpPr>
          <p:spPr>
            <a:xfrm>
              <a:off x="2157160" y="6383887"/>
              <a:ext cx="2157585" cy="584988"/>
            </a:xfrm>
            <a:prstGeom prst="roundRect">
              <a:avLst>
                <a:gd name="adj" fmla="val 6507"/>
              </a:avLst>
            </a:prstGeom>
            <a:noFill/>
            <a:ln w="19050">
              <a:solidFill>
                <a:srgbClr val="1F4E79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1703388" algn="ctr">
                <a:tabLst>
                  <a:tab pos="1524000" algn="l"/>
                </a:tabLst>
              </a:pPr>
              <a:endParaRPr lang="ru-RU" sz="1100" b="1" dirty="0" smtClean="0">
                <a:solidFill>
                  <a:schemeClr val="tx1"/>
                </a:solidFill>
              </a:endParaRPr>
            </a:p>
          </p:txBody>
        </p:sp>
      </p:grpSp>
      <p:grpSp>
        <p:nvGrpSpPr>
          <p:cNvPr id="104" name="Группа 103"/>
          <p:cNvGrpSpPr/>
          <p:nvPr/>
        </p:nvGrpSpPr>
        <p:grpSpPr>
          <a:xfrm>
            <a:off x="428182" y="5229020"/>
            <a:ext cx="2605749" cy="904800"/>
            <a:chOff x="708483" y="2915947"/>
            <a:chExt cx="2096397" cy="727937"/>
          </a:xfrm>
        </p:grpSpPr>
        <p:sp>
          <p:nvSpPr>
            <p:cNvPr id="93" name="Скругленный прямоугольник 92"/>
            <p:cNvSpPr/>
            <p:nvPr/>
          </p:nvSpPr>
          <p:spPr>
            <a:xfrm>
              <a:off x="708483" y="2915947"/>
              <a:ext cx="2096397" cy="727937"/>
            </a:xfrm>
            <a:prstGeom prst="roundRect">
              <a:avLst>
                <a:gd name="adj" fmla="val 6507"/>
              </a:avLst>
            </a:prstGeom>
            <a:solidFill>
              <a:srgbClr val="1F4E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901700"/>
              <a:r>
                <a:rPr lang="ru-RU" sz="1400" b="1" dirty="0">
                  <a:solidFill>
                    <a:schemeClr val="bg1"/>
                  </a:solidFill>
                </a:rPr>
                <a:t>Конечные заемщики</a:t>
              </a:r>
            </a:p>
          </p:txBody>
        </p:sp>
        <p:sp>
          <p:nvSpPr>
            <p:cNvPr id="94" name="Freeform 25"/>
            <p:cNvSpPr>
              <a:spLocks noChangeAspect="1" noEditPoints="1"/>
            </p:cNvSpPr>
            <p:nvPr/>
          </p:nvSpPr>
          <p:spPr bwMode="auto">
            <a:xfrm>
              <a:off x="813328" y="3041733"/>
              <a:ext cx="541787" cy="476366"/>
            </a:xfrm>
            <a:custGeom>
              <a:avLst/>
              <a:gdLst/>
              <a:ahLst/>
              <a:cxnLst>
                <a:cxn ang="0">
                  <a:pos x="82" y="72"/>
                </a:cxn>
                <a:cxn ang="0">
                  <a:pos x="81" y="55"/>
                </a:cxn>
                <a:cxn ang="0">
                  <a:pos x="70" y="49"/>
                </a:cxn>
                <a:cxn ang="0">
                  <a:pos x="62" y="39"/>
                </a:cxn>
                <a:cxn ang="0">
                  <a:pos x="65" y="32"/>
                </a:cxn>
                <a:cxn ang="0">
                  <a:pos x="67" y="28"/>
                </a:cxn>
                <a:cxn ang="0">
                  <a:pos x="66" y="25"/>
                </a:cxn>
                <a:cxn ang="0">
                  <a:pos x="67" y="20"/>
                </a:cxn>
                <a:cxn ang="0">
                  <a:pos x="57" y="11"/>
                </a:cxn>
                <a:cxn ang="0">
                  <a:pos x="47" y="20"/>
                </a:cxn>
                <a:cxn ang="0">
                  <a:pos x="48" y="25"/>
                </a:cxn>
                <a:cxn ang="0">
                  <a:pos x="47" y="28"/>
                </a:cxn>
                <a:cxn ang="0">
                  <a:pos x="49" y="32"/>
                </a:cxn>
                <a:cxn ang="0">
                  <a:pos x="52" y="39"/>
                </a:cxn>
                <a:cxn ang="0">
                  <a:pos x="48" y="46"/>
                </a:cxn>
                <a:cxn ang="0">
                  <a:pos x="63" y="60"/>
                </a:cxn>
                <a:cxn ang="0">
                  <a:pos x="63" y="72"/>
                </a:cxn>
                <a:cxn ang="0">
                  <a:pos x="82" y="72"/>
                </a:cxn>
                <a:cxn ang="0">
                  <a:pos x="42" y="51"/>
                </a:cxn>
                <a:cxn ang="0">
                  <a:pos x="31" y="39"/>
                </a:cxn>
                <a:cxn ang="0">
                  <a:pos x="35" y="29"/>
                </a:cxn>
                <a:cxn ang="0">
                  <a:pos x="38" y="23"/>
                </a:cxn>
                <a:cxn ang="0">
                  <a:pos x="37" y="20"/>
                </a:cxn>
                <a:cxn ang="0">
                  <a:pos x="37" y="13"/>
                </a:cxn>
                <a:cxn ang="0">
                  <a:pos x="24" y="0"/>
                </a:cxn>
                <a:cxn ang="0">
                  <a:pos x="11" y="13"/>
                </a:cxn>
                <a:cxn ang="0">
                  <a:pos x="12" y="20"/>
                </a:cxn>
                <a:cxn ang="0">
                  <a:pos x="11" y="23"/>
                </a:cxn>
                <a:cxn ang="0">
                  <a:pos x="14" y="29"/>
                </a:cxn>
                <a:cxn ang="0">
                  <a:pos x="18" y="39"/>
                </a:cxn>
                <a:cxn ang="0">
                  <a:pos x="7" y="51"/>
                </a:cxn>
                <a:cxn ang="0">
                  <a:pos x="0" y="57"/>
                </a:cxn>
                <a:cxn ang="0">
                  <a:pos x="0" y="72"/>
                </a:cxn>
                <a:cxn ang="0">
                  <a:pos x="57" y="72"/>
                </a:cxn>
                <a:cxn ang="0">
                  <a:pos x="57" y="61"/>
                </a:cxn>
                <a:cxn ang="0">
                  <a:pos x="42" y="51"/>
                </a:cxn>
              </a:cxnLst>
              <a:rect l="0" t="0" r="r" b="b"/>
              <a:pathLst>
                <a:path w="82" h="72">
                  <a:moveTo>
                    <a:pt x="82" y="72"/>
                  </a:moveTo>
                  <a:cubicBezTo>
                    <a:pt x="82" y="72"/>
                    <a:pt x="82" y="57"/>
                    <a:pt x="81" y="55"/>
                  </a:cubicBezTo>
                  <a:cubicBezTo>
                    <a:pt x="79" y="53"/>
                    <a:pt x="76" y="51"/>
                    <a:pt x="70" y="49"/>
                  </a:cubicBezTo>
                  <a:cubicBezTo>
                    <a:pt x="64" y="46"/>
                    <a:pt x="62" y="44"/>
                    <a:pt x="62" y="39"/>
                  </a:cubicBezTo>
                  <a:cubicBezTo>
                    <a:pt x="62" y="37"/>
                    <a:pt x="64" y="37"/>
                    <a:pt x="65" y="32"/>
                  </a:cubicBezTo>
                  <a:cubicBezTo>
                    <a:pt x="65" y="30"/>
                    <a:pt x="67" y="32"/>
                    <a:pt x="67" y="28"/>
                  </a:cubicBezTo>
                  <a:cubicBezTo>
                    <a:pt x="67" y="26"/>
                    <a:pt x="66" y="25"/>
                    <a:pt x="66" y="25"/>
                  </a:cubicBezTo>
                  <a:cubicBezTo>
                    <a:pt x="66" y="25"/>
                    <a:pt x="67" y="22"/>
                    <a:pt x="67" y="20"/>
                  </a:cubicBezTo>
                  <a:cubicBezTo>
                    <a:pt x="67" y="18"/>
                    <a:pt x="65" y="11"/>
                    <a:pt x="57" y="11"/>
                  </a:cubicBezTo>
                  <a:cubicBezTo>
                    <a:pt x="49" y="11"/>
                    <a:pt x="47" y="18"/>
                    <a:pt x="47" y="20"/>
                  </a:cubicBezTo>
                  <a:cubicBezTo>
                    <a:pt x="47" y="22"/>
                    <a:pt x="48" y="25"/>
                    <a:pt x="48" y="25"/>
                  </a:cubicBezTo>
                  <a:cubicBezTo>
                    <a:pt x="48" y="25"/>
                    <a:pt x="47" y="26"/>
                    <a:pt x="47" y="28"/>
                  </a:cubicBezTo>
                  <a:cubicBezTo>
                    <a:pt x="47" y="32"/>
                    <a:pt x="49" y="30"/>
                    <a:pt x="49" y="32"/>
                  </a:cubicBezTo>
                  <a:cubicBezTo>
                    <a:pt x="50" y="37"/>
                    <a:pt x="52" y="37"/>
                    <a:pt x="52" y="39"/>
                  </a:cubicBezTo>
                  <a:cubicBezTo>
                    <a:pt x="52" y="42"/>
                    <a:pt x="51" y="44"/>
                    <a:pt x="48" y="46"/>
                  </a:cubicBezTo>
                  <a:cubicBezTo>
                    <a:pt x="62" y="53"/>
                    <a:pt x="63" y="54"/>
                    <a:pt x="63" y="60"/>
                  </a:cubicBezTo>
                  <a:cubicBezTo>
                    <a:pt x="63" y="72"/>
                    <a:pt x="63" y="72"/>
                    <a:pt x="63" y="72"/>
                  </a:cubicBezTo>
                  <a:lnTo>
                    <a:pt x="82" y="72"/>
                  </a:lnTo>
                  <a:close/>
                  <a:moveTo>
                    <a:pt x="42" y="51"/>
                  </a:moveTo>
                  <a:cubicBezTo>
                    <a:pt x="34" y="47"/>
                    <a:pt x="31" y="45"/>
                    <a:pt x="31" y="39"/>
                  </a:cubicBezTo>
                  <a:cubicBezTo>
                    <a:pt x="31" y="35"/>
                    <a:pt x="34" y="36"/>
                    <a:pt x="35" y="29"/>
                  </a:cubicBezTo>
                  <a:cubicBezTo>
                    <a:pt x="35" y="27"/>
                    <a:pt x="37" y="29"/>
                    <a:pt x="38" y="23"/>
                  </a:cubicBezTo>
                  <a:cubicBezTo>
                    <a:pt x="38" y="20"/>
                    <a:pt x="37" y="20"/>
                    <a:pt x="37" y="20"/>
                  </a:cubicBezTo>
                  <a:cubicBezTo>
                    <a:pt x="37" y="20"/>
                    <a:pt x="37" y="16"/>
                    <a:pt x="37" y="13"/>
                  </a:cubicBezTo>
                  <a:cubicBezTo>
                    <a:pt x="38" y="10"/>
                    <a:pt x="36" y="0"/>
                    <a:pt x="24" y="0"/>
                  </a:cubicBezTo>
                  <a:cubicBezTo>
                    <a:pt x="13" y="0"/>
                    <a:pt x="11" y="10"/>
                    <a:pt x="11" y="13"/>
                  </a:cubicBezTo>
                  <a:cubicBezTo>
                    <a:pt x="12" y="16"/>
                    <a:pt x="12" y="20"/>
                    <a:pt x="12" y="20"/>
                  </a:cubicBezTo>
                  <a:cubicBezTo>
                    <a:pt x="12" y="20"/>
                    <a:pt x="11" y="20"/>
                    <a:pt x="11" y="23"/>
                  </a:cubicBezTo>
                  <a:cubicBezTo>
                    <a:pt x="11" y="29"/>
                    <a:pt x="14" y="27"/>
                    <a:pt x="14" y="29"/>
                  </a:cubicBezTo>
                  <a:cubicBezTo>
                    <a:pt x="15" y="36"/>
                    <a:pt x="18" y="35"/>
                    <a:pt x="18" y="39"/>
                  </a:cubicBezTo>
                  <a:cubicBezTo>
                    <a:pt x="18" y="45"/>
                    <a:pt x="15" y="47"/>
                    <a:pt x="7" y="51"/>
                  </a:cubicBezTo>
                  <a:cubicBezTo>
                    <a:pt x="4" y="52"/>
                    <a:pt x="0" y="53"/>
                    <a:pt x="0" y="57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57" y="72"/>
                    <a:pt x="57" y="72"/>
                    <a:pt x="57" y="72"/>
                  </a:cubicBezTo>
                  <a:cubicBezTo>
                    <a:pt x="57" y="72"/>
                    <a:pt x="57" y="63"/>
                    <a:pt x="57" y="61"/>
                  </a:cubicBezTo>
                  <a:cubicBezTo>
                    <a:pt x="57" y="58"/>
                    <a:pt x="50" y="54"/>
                    <a:pt x="42" y="51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8694" tIns="49347" rIns="98694" bIns="49347" numCol="1" anchor="t" anchorCtr="0" compatLnSpc="1">
              <a:prstTxWarp prst="textNoShape">
                <a:avLst/>
              </a:prstTxWarp>
            </a:bodyPr>
            <a:lstStyle/>
            <a:p>
              <a:pPr defTabSz="986912" fontAlgn="base">
                <a:spcBef>
                  <a:spcPct val="0"/>
                </a:spcBef>
                <a:spcAft>
                  <a:spcPct val="0"/>
                </a:spcAft>
              </a:pPr>
              <a:endParaRPr lang="en-GB" sz="2051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</p:grpSp>
      <p:grpSp>
        <p:nvGrpSpPr>
          <p:cNvPr id="129" name="Группа 128"/>
          <p:cNvGrpSpPr/>
          <p:nvPr/>
        </p:nvGrpSpPr>
        <p:grpSpPr>
          <a:xfrm>
            <a:off x="3757326" y="6041672"/>
            <a:ext cx="1162374" cy="1169563"/>
            <a:chOff x="3290392" y="4915070"/>
            <a:chExt cx="935162" cy="940946"/>
          </a:xfrm>
        </p:grpSpPr>
        <p:pic>
          <p:nvPicPr>
            <p:cNvPr id="55" name="Рисунок 5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22742" y="5047672"/>
              <a:ext cx="670463" cy="675742"/>
            </a:xfrm>
            <a:prstGeom prst="rect">
              <a:avLst/>
            </a:prstGeom>
          </p:spPr>
        </p:pic>
        <p:sp>
          <p:nvSpPr>
            <p:cNvPr id="98" name="Скругленный прямоугольник 97"/>
            <p:cNvSpPr/>
            <p:nvPr/>
          </p:nvSpPr>
          <p:spPr>
            <a:xfrm>
              <a:off x="3290392" y="4915070"/>
              <a:ext cx="935162" cy="940946"/>
            </a:xfrm>
            <a:prstGeom prst="roundRect">
              <a:avLst>
                <a:gd name="adj" fmla="val 6507"/>
              </a:avLst>
            </a:prstGeom>
            <a:noFill/>
            <a:ln w="19050">
              <a:solidFill>
                <a:schemeClr val="tx1"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1703388" algn="ctr">
                <a:tabLst>
                  <a:tab pos="1524000" algn="l"/>
                </a:tabLst>
              </a:pPr>
              <a:endParaRPr lang="ru-RU" sz="1100" b="1" dirty="0" smtClean="0">
                <a:solidFill>
                  <a:schemeClr val="tx1"/>
                </a:solidFill>
              </a:endParaRPr>
            </a:p>
          </p:txBody>
        </p:sp>
      </p:grpSp>
      <p:cxnSp>
        <p:nvCxnSpPr>
          <p:cNvPr id="101" name="Elbow Connector 187"/>
          <p:cNvCxnSpPr>
            <a:stCxn id="78" idx="3"/>
            <a:endCxn id="98" idx="3"/>
          </p:cNvCxnSpPr>
          <p:nvPr/>
        </p:nvCxnSpPr>
        <p:spPr>
          <a:xfrm flipH="1">
            <a:off x="4919700" y="2640741"/>
            <a:ext cx="222033" cy="3985713"/>
          </a:xfrm>
          <a:prstGeom prst="bentConnector3">
            <a:avLst>
              <a:gd name="adj1" fmla="val -102958"/>
            </a:avLst>
          </a:prstGeom>
          <a:ln w="76200">
            <a:solidFill>
              <a:schemeClr val="bg1">
                <a:lumMod val="50000"/>
                <a:alpha val="50000"/>
              </a:schemeClr>
            </a:solidFill>
            <a:headEnd type="none" w="med" len="med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Elbow Connector 187"/>
          <p:cNvCxnSpPr>
            <a:stCxn id="74" idx="1"/>
            <a:endCxn id="93" idx="0"/>
          </p:cNvCxnSpPr>
          <p:nvPr/>
        </p:nvCxnSpPr>
        <p:spPr>
          <a:xfrm rot="10800000" flipV="1">
            <a:off x="1731058" y="4522984"/>
            <a:ext cx="848275" cy="706035"/>
          </a:xfrm>
          <a:prstGeom prst="bentConnector2">
            <a:avLst/>
          </a:prstGeom>
          <a:ln w="76200">
            <a:solidFill>
              <a:schemeClr val="bg1">
                <a:lumMod val="50000"/>
                <a:alpha val="50000"/>
              </a:schemeClr>
            </a:solidFill>
            <a:headEnd type="none" w="med" len="med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Прямая со стрелкой 124"/>
          <p:cNvCxnSpPr/>
          <p:nvPr/>
        </p:nvCxnSpPr>
        <p:spPr>
          <a:xfrm flipV="1">
            <a:off x="4338262" y="5029201"/>
            <a:ext cx="0" cy="961267"/>
          </a:xfrm>
          <a:prstGeom prst="straightConnector1">
            <a:avLst/>
          </a:prstGeom>
          <a:ln w="76200">
            <a:solidFill>
              <a:schemeClr val="bg1">
                <a:lumMod val="50000"/>
                <a:alpha val="50000"/>
              </a:schemeClr>
            </a:solidFill>
            <a:headEnd type="none" w="med" len="med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Прямая со стрелкой 123"/>
          <p:cNvCxnSpPr/>
          <p:nvPr/>
        </p:nvCxnSpPr>
        <p:spPr>
          <a:xfrm flipV="1">
            <a:off x="3099773" y="3036640"/>
            <a:ext cx="0" cy="947140"/>
          </a:xfrm>
          <a:prstGeom prst="straightConnector1">
            <a:avLst/>
          </a:prstGeom>
          <a:ln w="76200">
            <a:solidFill>
              <a:schemeClr val="bg1">
                <a:lumMod val="50000"/>
                <a:alpha val="50000"/>
              </a:schemeClr>
            </a:solidFill>
            <a:headEnd type="none" w="med" len="med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Прямая со стрелкой 126"/>
          <p:cNvCxnSpPr/>
          <p:nvPr/>
        </p:nvCxnSpPr>
        <p:spPr>
          <a:xfrm>
            <a:off x="3364561" y="3036640"/>
            <a:ext cx="0" cy="947140"/>
          </a:xfrm>
          <a:prstGeom prst="straightConnector1">
            <a:avLst/>
          </a:prstGeom>
          <a:ln w="76200">
            <a:solidFill>
              <a:schemeClr val="bg1">
                <a:lumMod val="50000"/>
                <a:alpha val="50000"/>
              </a:schemeClr>
            </a:solidFill>
            <a:headEnd type="none" w="med" len="med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 стрелкой 51"/>
          <p:cNvCxnSpPr/>
          <p:nvPr/>
        </p:nvCxnSpPr>
        <p:spPr>
          <a:xfrm flipV="1">
            <a:off x="4338262" y="3036640"/>
            <a:ext cx="0" cy="947140"/>
          </a:xfrm>
          <a:prstGeom prst="straightConnector1">
            <a:avLst/>
          </a:prstGeom>
          <a:ln w="76200">
            <a:solidFill>
              <a:schemeClr val="bg1">
                <a:lumMod val="50000"/>
                <a:alpha val="50000"/>
              </a:schemeClr>
            </a:solidFill>
            <a:headEnd type="none" w="med" len="med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5" name="Oval 292"/>
          <p:cNvSpPr/>
          <p:nvPr/>
        </p:nvSpPr>
        <p:spPr>
          <a:xfrm>
            <a:off x="4429236" y="5681420"/>
            <a:ext cx="277842" cy="277842"/>
          </a:xfrm>
          <a:prstGeom prst="ellipse">
            <a:avLst/>
          </a:prstGeom>
          <a:solidFill>
            <a:srgbClr val="00A1DE"/>
          </a:solidFill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wrap="none" lIns="0" tIns="0" rIns="0" bIns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1" kern="0" dirty="0">
                <a:solidFill>
                  <a:srgbClr val="FFFFFF"/>
                </a:solidFill>
                <a:latin typeface="Arial"/>
                <a:cs typeface="+mn-cs"/>
              </a:rPr>
              <a:t>5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6" name="Oval 292"/>
          <p:cNvSpPr/>
          <p:nvPr/>
        </p:nvSpPr>
        <p:spPr>
          <a:xfrm>
            <a:off x="5205706" y="2186796"/>
            <a:ext cx="369808" cy="369808"/>
          </a:xfrm>
          <a:prstGeom prst="ellipse">
            <a:avLst/>
          </a:prstGeom>
          <a:solidFill>
            <a:srgbClr val="00A1DE"/>
          </a:solidFill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wrap="none" lIns="0" tIns="0" rIns="0" bIns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4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8" name="Oval 292"/>
          <p:cNvSpPr/>
          <p:nvPr/>
        </p:nvSpPr>
        <p:spPr>
          <a:xfrm>
            <a:off x="2717584" y="3672553"/>
            <a:ext cx="277842" cy="277842"/>
          </a:xfrm>
          <a:prstGeom prst="ellipse">
            <a:avLst/>
          </a:prstGeom>
          <a:solidFill>
            <a:srgbClr val="00A1DE"/>
          </a:solidFill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wrap="none" lIns="0" tIns="0" rIns="0" bIns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</a:t>
            </a:r>
          </a:p>
        </p:txBody>
      </p:sp>
      <p:sp>
        <p:nvSpPr>
          <p:cNvPr id="139" name="Oval 292"/>
          <p:cNvSpPr/>
          <p:nvPr/>
        </p:nvSpPr>
        <p:spPr>
          <a:xfrm>
            <a:off x="3447768" y="3054534"/>
            <a:ext cx="277842" cy="277842"/>
          </a:xfrm>
          <a:prstGeom prst="ellipse">
            <a:avLst/>
          </a:prstGeom>
          <a:solidFill>
            <a:srgbClr val="00A1DE"/>
          </a:solidFill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wrap="none" lIns="0" tIns="0" rIns="0" bIns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0" name="Oval 292"/>
          <p:cNvSpPr/>
          <p:nvPr/>
        </p:nvSpPr>
        <p:spPr>
          <a:xfrm>
            <a:off x="2249142" y="4152553"/>
            <a:ext cx="277842" cy="277842"/>
          </a:xfrm>
          <a:prstGeom prst="ellipse">
            <a:avLst/>
          </a:prstGeom>
          <a:solidFill>
            <a:srgbClr val="00A1DE"/>
          </a:solidFill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wrap="none" lIns="0" tIns="0" rIns="0" bIns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Oval 292"/>
          <p:cNvSpPr/>
          <p:nvPr/>
        </p:nvSpPr>
        <p:spPr>
          <a:xfrm>
            <a:off x="4429236" y="3672553"/>
            <a:ext cx="277842" cy="277842"/>
          </a:xfrm>
          <a:prstGeom prst="ellipse">
            <a:avLst/>
          </a:prstGeom>
          <a:solidFill>
            <a:srgbClr val="00A1DE"/>
          </a:solidFill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wrap="none" lIns="0" tIns="0" rIns="0" bIns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6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1" name="Oval 292"/>
          <p:cNvSpPr/>
          <p:nvPr/>
        </p:nvSpPr>
        <p:spPr>
          <a:xfrm>
            <a:off x="6461959" y="1572280"/>
            <a:ext cx="337726" cy="337726"/>
          </a:xfrm>
          <a:prstGeom prst="ellipse">
            <a:avLst/>
          </a:prstGeom>
          <a:solidFill>
            <a:srgbClr val="00A1DE"/>
          </a:solidFill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wrap="none" lIns="0" tIns="0" rIns="0" bIns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2" name="Oval 292"/>
          <p:cNvSpPr/>
          <p:nvPr/>
        </p:nvSpPr>
        <p:spPr>
          <a:xfrm>
            <a:off x="6461959" y="2252657"/>
            <a:ext cx="337726" cy="337726"/>
          </a:xfrm>
          <a:prstGeom prst="ellipse">
            <a:avLst/>
          </a:prstGeom>
          <a:solidFill>
            <a:srgbClr val="00A1DE"/>
          </a:solidFill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wrap="none" lIns="0" tIns="0" rIns="0" bIns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3" name="Oval 292"/>
          <p:cNvSpPr/>
          <p:nvPr/>
        </p:nvSpPr>
        <p:spPr>
          <a:xfrm>
            <a:off x="6461959" y="3703550"/>
            <a:ext cx="337726" cy="337726"/>
          </a:xfrm>
          <a:prstGeom prst="ellipse">
            <a:avLst/>
          </a:prstGeom>
          <a:solidFill>
            <a:srgbClr val="00A1DE"/>
          </a:solidFill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wrap="none" lIns="0" tIns="0" rIns="0" bIns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4" name="Oval 292"/>
          <p:cNvSpPr/>
          <p:nvPr/>
        </p:nvSpPr>
        <p:spPr>
          <a:xfrm>
            <a:off x="6461959" y="5517302"/>
            <a:ext cx="337726" cy="337726"/>
          </a:xfrm>
          <a:prstGeom prst="ellipse">
            <a:avLst/>
          </a:prstGeom>
          <a:solidFill>
            <a:srgbClr val="00A1DE"/>
          </a:solidFill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wrap="none" lIns="0" tIns="0" rIns="0" bIns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4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5" name="Oval 292"/>
          <p:cNvSpPr/>
          <p:nvPr/>
        </p:nvSpPr>
        <p:spPr>
          <a:xfrm>
            <a:off x="6461959" y="6245766"/>
            <a:ext cx="337726" cy="337726"/>
          </a:xfrm>
          <a:prstGeom prst="ellipse">
            <a:avLst/>
          </a:prstGeom>
          <a:solidFill>
            <a:srgbClr val="00A1DE"/>
          </a:solidFill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wrap="none" lIns="0" tIns="0" rIns="0" bIns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5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6" name="Oval 292"/>
          <p:cNvSpPr/>
          <p:nvPr/>
        </p:nvSpPr>
        <p:spPr>
          <a:xfrm>
            <a:off x="6461959" y="7424007"/>
            <a:ext cx="337726" cy="337726"/>
          </a:xfrm>
          <a:prstGeom prst="ellipse">
            <a:avLst/>
          </a:prstGeom>
          <a:solidFill>
            <a:srgbClr val="00A1DE"/>
          </a:solidFill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wrap="none" lIns="0" tIns="0" rIns="0" bIns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6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45" name="Группа 44"/>
          <p:cNvGrpSpPr/>
          <p:nvPr/>
        </p:nvGrpSpPr>
        <p:grpSpPr>
          <a:xfrm>
            <a:off x="2411576" y="3900629"/>
            <a:ext cx="1244710" cy="1244710"/>
            <a:chOff x="-1167900" y="2055274"/>
            <a:chExt cx="2233307" cy="2233307"/>
          </a:xfrm>
        </p:grpSpPr>
        <p:pic>
          <p:nvPicPr>
            <p:cNvPr id="46" name="Рисунок 4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167900" y="2055274"/>
              <a:ext cx="2233307" cy="2233307"/>
            </a:xfrm>
            <a:prstGeom prst="rect">
              <a:avLst/>
            </a:prstGeom>
          </p:spPr>
        </p:pic>
        <p:sp>
          <p:nvSpPr>
            <p:cNvPr id="47" name="Овал 46"/>
            <p:cNvSpPr/>
            <p:nvPr/>
          </p:nvSpPr>
          <p:spPr>
            <a:xfrm>
              <a:off x="-388997" y="2868348"/>
              <a:ext cx="650389" cy="65038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800" dirty="0" smtClean="0"/>
                <a:t>₽</a:t>
              </a:r>
              <a:endParaRPr lang="ru-RU" sz="1800" dirty="0"/>
            </a:p>
          </p:txBody>
        </p:sp>
      </p:grpSp>
    </p:spTree>
    <p:extLst>
      <p:ext uri="{BB962C8B-B14F-4D97-AF65-F5344CB8AC3E}">
        <p14:creationId xmlns:p14="http://schemas.microsoft.com/office/powerpoint/2010/main" val="2871589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67874" y="2764472"/>
            <a:ext cx="11064240" cy="3111818"/>
          </a:xfrm>
          <a:prstGeom prst="rect">
            <a:avLst/>
          </a:prstGeom>
          <a:solidFill>
            <a:srgbClr val="E7F5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Акционерное общество «Федеральная корпорация </a:t>
            </a:r>
            <a:br>
              <a:rPr lang="ru-RU" sz="28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ru-RU" sz="28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по развитию малого и среднего предпринимательства»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Москва, Славянская площадь, д. 4, стр. 1, тел. +7 495 698 98 00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www.corpmsp.ru</a:t>
            </a:r>
            <a:r>
              <a:rPr lang="ru-RU" sz="28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, </a:t>
            </a:r>
            <a:r>
              <a:rPr lang="en-US" sz="2800" u="sng" dirty="0">
                <a:hlinkClick r:id="rId2"/>
              </a:rPr>
              <a:t>info</a:t>
            </a:r>
            <a:r>
              <a:rPr lang="ru-RU" sz="2800" u="sng" dirty="0">
                <a:hlinkClick r:id="rId2"/>
              </a:rPr>
              <a:t>@</a:t>
            </a:r>
            <a:r>
              <a:rPr lang="en-US" sz="2800" u="sng" dirty="0" err="1">
                <a:hlinkClick r:id="rId2"/>
              </a:rPr>
              <a:t>corpmsp</a:t>
            </a:r>
            <a:r>
              <a:rPr lang="ru-RU" sz="2800" u="sng" dirty="0">
                <a:hlinkClick r:id="rId2"/>
              </a:rPr>
              <a:t>.</a:t>
            </a:r>
            <a:r>
              <a:rPr lang="en-US" sz="2800" u="sng" dirty="0" err="1">
                <a:hlinkClick r:id="rId2"/>
              </a:rPr>
              <a:t>ru</a:t>
            </a:r>
            <a:r>
              <a:rPr lang="ru-RU" sz="2800" dirty="0"/>
              <a:t>.</a:t>
            </a:r>
            <a:endParaRPr lang="en-GB" sz="28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9734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mpTWUHMtEK4eIQJzP5iiA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mpTWUHMtEK4eIQJzP5iiA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mpTWUHMtEK4eIQJzP5iiA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mpTWUHMtEK4eIQJzP5iiA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mpTWUHMtEK4eIQJzP5iiA"/>
</p:tagLst>
</file>

<file path=ppt/theme/theme1.xml><?xml version="1.0" encoding="utf-8"?>
<a:theme xmlns:a="http://schemas.openxmlformats.org/drawingml/2006/main" name="Title">
  <a:themeElements>
    <a:clrScheme name="19_Blank 1">
      <a:dk1>
        <a:srgbClr val="000000"/>
      </a:dk1>
      <a:lt1>
        <a:srgbClr val="FFFFFF"/>
      </a:lt1>
      <a:dk2>
        <a:srgbClr val="002776"/>
      </a:dk2>
      <a:lt2>
        <a:srgbClr val="FFFFFF"/>
      </a:lt2>
      <a:accent1>
        <a:srgbClr val="002776"/>
      </a:accent1>
      <a:accent2>
        <a:srgbClr val="92D400"/>
      </a:accent2>
      <a:accent3>
        <a:srgbClr val="FFFFFF"/>
      </a:accent3>
      <a:accent4>
        <a:srgbClr val="000000"/>
      </a:accent4>
      <a:accent5>
        <a:srgbClr val="AAACBD"/>
      </a:accent5>
      <a:accent6>
        <a:srgbClr val="84C000"/>
      </a:accent6>
      <a:hlink>
        <a:srgbClr val="00A1DE"/>
      </a:hlink>
      <a:folHlink>
        <a:srgbClr val="72C7E7"/>
      </a:folHlink>
    </a:clrScheme>
    <a:fontScheme name="19_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9_Blank 1">
        <a:dk1>
          <a:srgbClr val="000000"/>
        </a:dk1>
        <a:lt1>
          <a:srgbClr val="FFFFFF"/>
        </a:lt1>
        <a:dk2>
          <a:srgbClr val="002776"/>
        </a:dk2>
        <a:lt2>
          <a:srgbClr val="FFFFFF"/>
        </a:lt2>
        <a:accent1>
          <a:srgbClr val="002776"/>
        </a:accent1>
        <a:accent2>
          <a:srgbClr val="92D400"/>
        </a:accent2>
        <a:accent3>
          <a:srgbClr val="FFFFFF"/>
        </a:accent3>
        <a:accent4>
          <a:srgbClr val="000000"/>
        </a:accent4>
        <a:accent5>
          <a:srgbClr val="AAACBD"/>
        </a:accent5>
        <a:accent6>
          <a:srgbClr val="84C000"/>
        </a:accent6>
        <a:hlink>
          <a:srgbClr val="00A1DE"/>
        </a:hlink>
        <a:folHlink>
          <a:srgbClr val="72C7E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147594</TotalTime>
  <Words>1770</Words>
  <Application>Microsoft Office PowerPoint</Application>
  <PresentationFormat>Произвольный</PresentationFormat>
  <Paragraphs>163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3" baseType="lpstr">
      <vt:lpstr>ＭＳ Ｐゴシック</vt:lpstr>
      <vt:lpstr>Aparajita</vt:lpstr>
      <vt:lpstr>Arial</vt:lpstr>
      <vt:lpstr>Arial Narrow</vt:lpstr>
      <vt:lpstr>Book Antiqua</vt:lpstr>
      <vt:lpstr>Calibri</vt:lpstr>
      <vt:lpstr>Courier New</vt:lpstr>
      <vt:lpstr>Times New Roman</vt:lpstr>
      <vt:lpstr>Wingdings</vt:lpstr>
      <vt:lpstr>Title</vt:lpstr>
      <vt:lpstr>Финансовая поддержка субъектов МСП</vt:lpstr>
      <vt:lpstr>О Корпорации</vt:lpstr>
      <vt:lpstr>Основные задачи Корпорации</vt:lpstr>
      <vt:lpstr>Программа стимулирования кредитования  субъектов малого и среднего предпринимательства  «ПРОГРАММА 6,5»</vt:lpstr>
      <vt:lpstr>Условия Программы 6,5 % и уполномоченные банки</vt:lpstr>
      <vt:lpstr>Базовые требования к условиям кредитования конечных заемщиков</vt:lpstr>
      <vt:lpstr>Базовые требования к конечным заемщикам*</vt:lpstr>
      <vt:lpstr>Порядок получения Уполномоченным банком кредитов Банка России</vt:lpstr>
      <vt:lpstr>Презентация PowerPoint</vt:lpstr>
      <vt:lpstr>Приложение 1  Порядок отнесения ЮЛ и ИП к субъектам МСП в соответствии с 209-ФЗ </vt:lpstr>
      <vt:lpstr>Порядок отнесения ЮЛ и ИП к субъектам МСП в соответствии с  209-ФЗ</vt:lpstr>
      <vt:lpstr>Порядок отнесения ЮЛ и ИП к субъектам МСП в соответствии с  209-ФЗ</vt:lpstr>
      <vt:lpstr>Порядок отнесения ЮЛ и ИП к субъектам МСП в соответствии с  209-ФЗ</vt:lpstr>
    </vt:vector>
  </TitlesOfParts>
  <Company>Deloitte &amp; Touche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– Times New Roman 26pt Line spacing 26pt</dc:title>
  <dc:creator>ladmin</dc:creator>
  <cp:lastModifiedBy>Director</cp:lastModifiedBy>
  <cp:revision>4309</cp:revision>
  <cp:lastPrinted>2013-08-18T11:38:26Z</cp:lastPrinted>
  <dcterms:created xsi:type="dcterms:W3CDTF">2010-08-23T12:41:44Z</dcterms:created>
  <dcterms:modified xsi:type="dcterms:W3CDTF">2016-07-04T07:00:18Z</dcterms:modified>
</cp:coreProperties>
</file>